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257" r:id="rId3"/>
    <p:sldId id="258" r:id="rId4"/>
    <p:sldId id="261" r:id="rId5"/>
    <p:sldId id="267" r:id="rId6"/>
    <p:sldId id="276" r:id="rId7"/>
    <p:sldId id="268" r:id="rId8"/>
    <p:sldId id="269" r:id="rId9"/>
    <p:sldId id="270" r:id="rId10"/>
    <p:sldId id="271" r:id="rId11"/>
    <p:sldId id="273" r:id="rId12"/>
    <p:sldId id="274" r:id="rId13"/>
    <p:sldId id="275" r:id="rId14"/>
    <p:sldId id="278" r:id="rId15"/>
    <p:sldId id="280" r:id="rId16"/>
    <p:sldId id="285" r:id="rId17"/>
    <p:sldId id="279" r:id="rId18"/>
    <p:sldId id="281" r:id="rId19"/>
    <p:sldId id="282" r:id="rId20"/>
    <p:sldId id="283" r:id="rId21"/>
    <p:sldId id="292" r:id="rId22"/>
    <p:sldId id="284" r:id="rId23"/>
    <p:sldId id="286" r:id="rId24"/>
    <p:sldId id="287" r:id="rId25"/>
    <p:sldId id="288" r:id="rId26"/>
    <p:sldId id="289" r:id="rId27"/>
    <p:sldId id="290" r:id="rId28"/>
    <p:sldId id="294" r:id="rId29"/>
    <p:sldId id="301" r:id="rId30"/>
    <p:sldId id="302" r:id="rId31"/>
    <p:sldId id="303" r:id="rId32"/>
    <p:sldId id="300" r:id="rId33"/>
    <p:sldId id="304" r:id="rId34"/>
    <p:sldId id="305" r:id="rId35"/>
    <p:sldId id="307" r:id="rId36"/>
    <p:sldId id="308" r:id="rId37"/>
    <p:sldId id="318" r:id="rId38"/>
    <p:sldId id="309" r:id="rId39"/>
    <p:sldId id="310" r:id="rId40"/>
    <p:sldId id="312" r:id="rId41"/>
    <p:sldId id="311" r:id="rId42"/>
    <p:sldId id="313" r:id="rId43"/>
    <p:sldId id="314" r:id="rId44"/>
    <p:sldId id="317" r:id="rId45"/>
    <p:sldId id="316" r:id="rId46"/>
    <p:sldId id="319" r:id="rId47"/>
    <p:sldId id="315" r:id="rId48"/>
    <p:sldId id="320" r:id="rId49"/>
    <p:sldId id="321" r:id="rId50"/>
    <p:sldId id="322" r:id="rId51"/>
    <p:sldId id="323" r:id="rId52"/>
    <p:sldId id="324" r:id="rId53"/>
    <p:sldId id="325" r:id="rId54"/>
    <p:sldId id="326" r:id="rId55"/>
    <p:sldId id="327" r:id="rId56"/>
    <p:sldId id="328" r:id="rId57"/>
    <p:sldId id="329" r:id="rId58"/>
    <p:sldId id="331" r:id="rId59"/>
    <p:sldId id="332"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51"/>
  </p:normalViewPr>
  <p:slideViewPr>
    <p:cSldViewPr snapToGrid="0" snapToObjects="1">
      <p:cViewPr>
        <p:scale>
          <a:sx n="92" d="100"/>
          <a:sy n="92" d="100"/>
        </p:scale>
        <p:origin x="1320" y="768"/>
      </p:cViewPr>
      <p:guideLst/>
    </p:cSldViewPr>
  </p:slideViewPr>
  <p:notesTextViewPr>
    <p:cViewPr>
      <p:scale>
        <a:sx n="1" d="1"/>
        <a:sy n="1" d="1"/>
      </p:scale>
      <p:origin x="0" y="0"/>
    </p:cViewPr>
  </p:notesTextViewPr>
  <p:notesViewPr>
    <p:cSldViewPr snapToGrid="0" snapToObjects="1">
      <p:cViewPr varScale="1">
        <p:scale>
          <a:sx n="95" d="100"/>
          <a:sy n="95" d="100"/>
        </p:scale>
        <p:origin x="2512"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CA519C-EE1C-EC41-8E89-80122E1836ED}" type="datetimeFigureOut">
              <a:rPr lang="en-US" smtClean="0"/>
              <a:t>4/6/16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F229D-3D84-334E-8E07-4302E1DCC8CC}" type="slidenum">
              <a:rPr lang="en-US" smtClean="0"/>
              <a:t>‹#›</a:t>
            </a:fld>
            <a:endParaRPr lang="en-US"/>
          </a:p>
        </p:txBody>
      </p:sp>
    </p:spTree>
    <p:extLst>
      <p:ext uri="{BB962C8B-B14F-4D97-AF65-F5344CB8AC3E}">
        <p14:creationId xmlns:p14="http://schemas.microsoft.com/office/powerpoint/2010/main" val="829865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AF229D-3D84-334E-8E07-4302E1DCC8CC}" type="slidenum">
              <a:rPr lang="en-US" smtClean="0"/>
              <a:t>1</a:t>
            </a:fld>
            <a:endParaRPr lang="en-US"/>
          </a:p>
        </p:txBody>
      </p:sp>
    </p:spTree>
    <p:extLst>
      <p:ext uri="{BB962C8B-B14F-4D97-AF65-F5344CB8AC3E}">
        <p14:creationId xmlns:p14="http://schemas.microsoft.com/office/powerpoint/2010/main" val="1293334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Default parameters have always been one</a:t>
            </a:r>
            <a:r>
              <a:rPr lang="en-US" baseline="0" dirty="0" smtClean="0"/>
              <a:t> of the most needed features in JavaScript. Now you can directly assign them in the function declaration and make your code a lot cleaner.</a:t>
            </a:r>
            <a:endParaRPr lang="en-US" dirty="0"/>
          </a:p>
        </p:txBody>
      </p:sp>
      <p:sp>
        <p:nvSpPr>
          <p:cNvPr id="4" name="Slide Number Placeholder 3"/>
          <p:cNvSpPr>
            <a:spLocks noGrp="1"/>
          </p:cNvSpPr>
          <p:nvPr>
            <p:ph type="sldNum" sz="quarter" idx="10"/>
          </p:nvPr>
        </p:nvSpPr>
        <p:spPr/>
        <p:txBody>
          <a:bodyPr/>
          <a:lstStyle/>
          <a:p>
            <a:fld id="{B8AF229D-3D84-334E-8E07-4302E1DCC8CC}" type="slidenum">
              <a:rPr lang="en-US" smtClean="0"/>
              <a:t>10</a:t>
            </a:fld>
            <a:endParaRPr lang="en-US"/>
          </a:p>
        </p:txBody>
      </p:sp>
    </p:spTree>
    <p:extLst>
      <p:ext uri="{BB962C8B-B14F-4D97-AF65-F5344CB8AC3E}">
        <p14:creationId xmlns:p14="http://schemas.microsoft.com/office/powerpoint/2010/main" val="479564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idea</a:t>
            </a:r>
            <a:r>
              <a:rPr lang="en-US" baseline="0" dirty="0" smtClean="0"/>
              <a:t> behind the spread operator is very simple – to spread the values of an </a:t>
            </a:r>
            <a:r>
              <a:rPr lang="en-US" baseline="0" dirty="0" err="1" smtClean="0"/>
              <a:t>iterable</a:t>
            </a:r>
            <a:r>
              <a:rPr lang="en-US" baseline="0" dirty="0" smtClean="0"/>
              <a:t> (we’ll talk about that later) for multiple usages. E.g. calling a function or building another </a:t>
            </a:r>
            <a:r>
              <a:rPr lang="en-US" baseline="0" dirty="0" err="1" smtClean="0"/>
              <a:t>iterable</a:t>
            </a:r>
            <a:r>
              <a:rPr lang="en-US" baseline="0" dirty="0" smtClean="0"/>
              <a:t> such as an array.</a:t>
            </a:r>
            <a:endParaRPr lang="en-US" dirty="0"/>
          </a:p>
        </p:txBody>
      </p:sp>
      <p:sp>
        <p:nvSpPr>
          <p:cNvPr id="4" name="Slide Number Placeholder 3"/>
          <p:cNvSpPr>
            <a:spLocks noGrp="1"/>
          </p:cNvSpPr>
          <p:nvPr>
            <p:ph type="sldNum" sz="quarter" idx="10"/>
          </p:nvPr>
        </p:nvSpPr>
        <p:spPr/>
        <p:txBody>
          <a:bodyPr/>
          <a:lstStyle/>
          <a:p>
            <a:fld id="{B8AF229D-3D84-334E-8E07-4302E1DCC8CC}" type="slidenum">
              <a:rPr lang="en-US" smtClean="0"/>
              <a:t>11</a:t>
            </a:fld>
            <a:endParaRPr lang="en-US"/>
          </a:p>
        </p:txBody>
      </p:sp>
    </p:spTree>
    <p:extLst>
      <p:ext uri="{BB962C8B-B14F-4D97-AF65-F5344CB8AC3E}">
        <p14:creationId xmlns:p14="http://schemas.microsoft.com/office/powerpoint/2010/main" val="1279886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a:t>
            </a:r>
            <a:r>
              <a:rPr lang="en-US" baseline="0" dirty="0" smtClean="0"/>
              <a:t> a lot like the spread operator, the rest parameter is a much cleaner way to get all the parameters that come after the declared ones. Again, a lot less </a:t>
            </a:r>
            <a:r>
              <a:rPr lang="en-US" baseline="0" dirty="0" err="1" smtClean="0"/>
              <a:t>hacky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8AF229D-3D84-334E-8E07-4302E1DCC8CC}" type="slidenum">
              <a:rPr lang="en-US" smtClean="0"/>
              <a:t>12</a:t>
            </a:fld>
            <a:endParaRPr lang="en-US"/>
          </a:p>
        </p:txBody>
      </p:sp>
    </p:spTree>
    <p:extLst>
      <p:ext uri="{BB962C8B-B14F-4D97-AF65-F5344CB8AC3E}">
        <p14:creationId xmlns:p14="http://schemas.microsoft.com/office/powerpoint/2010/main" val="1621513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Destructuring</a:t>
            </a:r>
            <a:r>
              <a:rPr lang="en-US" baseline="0" dirty="0" smtClean="0"/>
              <a:t> assignments are a new syntax feature that allows you an easy way of assigning properties to variables. Here we can see how to do that with an array and in a single line instead of at least 4.</a:t>
            </a:r>
            <a:endParaRPr lang="en-US" dirty="0"/>
          </a:p>
        </p:txBody>
      </p:sp>
      <p:sp>
        <p:nvSpPr>
          <p:cNvPr id="4" name="Slide Number Placeholder 3"/>
          <p:cNvSpPr>
            <a:spLocks noGrp="1"/>
          </p:cNvSpPr>
          <p:nvPr>
            <p:ph type="sldNum" sz="quarter" idx="10"/>
          </p:nvPr>
        </p:nvSpPr>
        <p:spPr/>
        <p:txBody>
          <a:bodyPr/>
          <a:lstStyle/>
          <a:p>
            <a:fld id="{B8AF229D-3D84-334E-8E07-4302E1DCC8CC}" type="slidenum">
              <a:rPr lang="en-US" smtClean="0"/>
              <a:t>13</a:t>
            </a:fld>
            <a:endParaRPr lang="en-US"/>
          </a:p>
        </p:txBody>
      </p:sp>
    </p:spTree>
    <p:extLst>
      <p:ext uri="{BB962C8B-B14F-4D97-AF65-F5344CB8AC3E}">
        <p14:creationId xmlns:p14="http://schemas.microsoft.com/office/powerpoint/2010/main" val="980572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same concept but</a:t>
            </a:r>
            <a:r>
              <a:rPr lang="en-US" baseline="0" dirty="0" smtClean="0"/>
              <a:t> applied to objects, if you ever coded JavaScript, I’m sure you had </a:t>
            </a:r>
            <a:r>
              <a:rPr lang="en-US" baseline="0" smtClean="0"/>
              <a:t>to assign </a:t>
            </a:r>
            <a:endParaRPr lang="en-US" dirty="0"/>
          </a:p>
        </p:txBody>
      </p:sp>
      <p:sp>
        <p:nvSpPr>
          <p:cNvPr id="4" name="Slide Number Placeholder 3"/>
          <p:cNvSpPr>
            <a:spLocks noGrp="1"/>
          </p:cNvSpPr>
          <p:nvPr>
            <p:ph type="sldNum" sz="quarter" idx="10"/>
          </p:nvPr>
        </p:nvSpPr>
        <p:spPr/>
        <p:txBody>
          <a:bodyPr/>
          <a:lstStyle/>
          <a:p>
            <a:fld id="{B8AF229D-3D84-334E-8E07-4302E1DCC8CC}" type="slidenum">
              <a:rPr lang="en-US" smtClean="0"/>
              <a:t>14</a:t>
            </a:fld>
            <a:endParaRPr lang="en-US"/>
          </a:p>
        </p:txBody>
      </p:sp>
    </p:spTree>
    <p:extLst>
      <p:ext uri="{BB962C8B-B14F-4D97-AF65-F5344CB8AC3E}">
        <p14:creationId xmlns:p14="http://schemas.microsoft.com/office/powerpoint/2010/main" val="1358766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next slides are mostly based on the amazing book </a:t>
            </a:r>
            <a:r>
              <a:rPr lang="en-US" dirty="0" smtClean="0"/>
              <a:t>Learning ECMAScript 6 by</a:t>
            </a:r>
            <a:r>
              <a:rPr lang="en-US" baseline="0" dirty="0" smtClean="0"/>
              <a:t> </a:t>
            </a:r>
            <a:r>
              <a:rPr lang="en-US" dirty="0" smtClean="0"/>
              <a:t>Narayan </a:t>
            </a:r>
            <a:r>
              <a:rPr lang="en-US" dirty="0" err="1" smtClean="0"/>
              <a:t>Prusty</a:t>
            </a:r>
            <a:r>
              <a:rPr lang="en-US" dirty="0" smtClean="0"/>
              <a:t>,</a:t>
            </a:r>
            <a:r>
              <a:rPr lang="en-US" baseline="0" dirty="0" smtClean="0"/>
              <a:t> which explains in depth most of the new features of ES2015. Other code examples or text excerpts have the respective sources on the bottom-right corner of each slide.</a:t>
            </a:r>
            <a:endParaRPr lang="en-US" dirty="0"/>
          </a:p>
        </p:txBody>
      </p:sp>
      <p:sp>
        <p:nvSpPr>
          <p:cNvPr id="4" name="Slide Number Placeholder 3"/>
          <p:cNvSpPr>
            <a:spLocks noGrp="1"/>
          </p:cNvSpPr>
          <p:nvPr>
            <p:ph type="sldNum" sz="quarter" idx="10"/>
          </p:nvPr>
        </p:nvSpPr>
        <p:spPr/>
        <p:txBody>
          <a:bodyPr/>
          <a:lstStyle/>
          <a:p>
            <a:fld id="{B8AF229D-3D84-334E-8E07-4302E1DCC8CC}" type="slidenum">
              <a:rPr lang="en-US" smtClean="0"/>
              <a:t>2</a:t>
            </a:fld>
            <a:endParaRPr lang="en-US"/>
          </a:p>
        </p:txBody>
      </p:sp>
    </p:spTree>
    <p:extLst>
      <p:ext uri="{BB962C8B-B14F-4D97-AF65-F5344CB8AC3E}">
        <p14:creationId xmlns:p14="http://schemas.microsoft.com/office/powerpoint/2010/main" val="241264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ECMAScript, the language</a:t>
            </a:r>
            <a:r>
              <a:rPr lang="en-US" baseline="0" dirty="0" smtClean="0"/>
              <a:t> standard that defines JavaScript, has come a long way since it was invented by Brenden </a:t>
            </a:r>
            <a:r>
              <a:rPr lang="en-US" baseline="0" dirty="0" err="1" smtClean="0"/>
              <a:t>Eich</a:t>
            </a:r>
            <a:r>
              <a:rPr lang="en-US" baseline="0" dirty="0" smtClean="0"/>
              <a:t> in 1997. Most of the code we use today is based on ES3 and ES5 since ES4 failed to succeed with its too many innovations for the time. ES6 (formally known as ES2015) grabbed some of those discarded features and created a new standard for a lot other non-standard features we’ve been using for the past time.</a:t>
            </a:r>
            <a:endParaRPr lang="en-US" dirty="0"/>
          </a:p>
        </p:txBody>
      </p:sp>
      <p:sp>
        <p:nvSpPr>
          <p:cNvPr id="4" name="Slide Number Placeholder 3"/>
          <p:cNvSpPr>
            <a:spLocks noGrp="1"/>
          </p:cNvSpPr>
          <p:nvPr>
            <p:ph type="sldNum" sz="quarter" idx="10"/>
          </p:nvPr>
        </p:nvSpPr>
        <p:spPr/>
        <p:txBody>
          <a:bodyPr/>
          <a:lstStyle/>
          <a:p>
            <a:fld id="{B8AF229D-3D84-334E-8E07-4302E1DCC8CC}" type="slidenum">
              <a:rPr lang="en-US" smtClean="0"/>
              <a:t>3</a:t>
            </a:fld>
            <a:endParaRPr lang="en-US"/>
          </a:p>
        </p:txBody>
      </p:sp>
    </p:spTree>
    <p:extLst>
      <p:ext uri="{BB962C8B-B14F-4D97-AF65-F5344CB8AC3E}">
        <p14:creationId xmlns:p14="http://schemas.microsoft.com/office/powerpoint/2010/main" val="1783511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 don’t want to</a:t>
            </a:r>
            <a:r>
              <a:rPr lang="en-US" baseline="0" dirty="0" smtClean="0"/>
              <a:t> lose users by evolving the language we use, it is recommended to </a:t>
            </a:r>
            <a:r>
              <a:rPr lang="en-US" baseline="0" dirty="0" err="1" smtClean="0"/>
              <a:t>transpilers</a:t>
            </a:r>
            <a:r>
              <a:rPr lang="en-US" baseline="0" dirty="0" smtClean="0"/>
              <a:t> (such as Babel) transform ES6 code in ES5.</a:t>
            </a:r>
            <a:endParaRPr lang="en-US" dirty="0"/>
          </a:p>
        </p:txBody>
      </p:sp>
      <p:sp>
        <p:nvSpPr>
          <p:cNvPr id="4" name="Slide Number Placeholder 3"/>
          <p:cNvSpPr>
            <a:spLocks noGrp="1"/>
          </p:cNvSpPr>
          <p:nvPr>
            <p:ph type="sldNum" sz="quarter" idx="10"/>
          </p:nvPr>
        </p:nvSpPr>
        <p:spPr/>
        <p:txBody>
          <a:bodyPr/>
          <a:lstStyle/>
          <a:p>
            <a:fld id="{B8AF229D-3D84-334E-8E07-4302E1DCC8CC}" type="slidenum">
              <a:rPr lang="en-US" smtClean="0"/>
              <a:t>4</a:t>
            </a:fld>
            <a:endParaRPr lang="en-US"/>
          </a:p>
        </p:txBody>
      </p:sp>
    </p:spTree>
    <p:extLst>
      <p:ext uri="{BB962C8B-B14F-4D97-AF65-F5344CB8AC3E}">
        <p14:creationId xmlns:p14="http://schemas.microsoft.com/office/powerpoint/2010/main" val="982937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AF229D-3D84-334E-8E07-4302E1DCC8CC}" type="slidenum">
              <a:rPr lang="en-US" smtClean="0"/>
              <a:t>5</a:t>
            </a:fld>
            <a:endParaRPr lang="en-US"/>
          </a:p>
        </p:txBody>
      </p:sp>
    </p:spTree>
    <p:extLst>
      <p:ext uri="{BB962C8B-B14F-4D97-AF65-F5344CB8AC3E}">
        <p14:creationId xmlns:p14="http://schemas.microsoft.com/office/powerpoint/2010/main" val="1425103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start by talking a bit about syntax and what can we now do easily instead of using ugly hacks.</a:t>
            </a:r>
            <a:endParaRPr lang="en-US" dirty="0"/>
          </a:p>
        </p:txBody>
      </p:sp>
      <p:sp>
        <p:nvSpPr>
          <p:cNvPr id="4" name="Slide Number Placeholder 3"/>
          <p:cNvSpPr>
            <a:spLocks noGrp="1"/>
          </p:cNvSpPr>
          <p:nvPr>
            <p:ph type="sldNum" sz="quarter" idx="10"/>
          </p:nvPr>
        </p:nvSpPr>
        <p:spPr/>
        <p:txBody>
          <a:bodyPr/>
          <a:lstStyle/>
          <a:p>
            <a:fld id="{B8AF229D-3D84-334E-8E07-4302E1DCC8CC}" type="slidenum">
              <a:rPr lang="en-US" smtClean="0"/>
              <a:t>6</a:t>
            </a:fld>
            <a:endParaRPr lang="en-US"/>
          </a:p>
        </p:txBody>
      </p:sp>
    </p:spTree>
    <p:extLst>
      <p:ext uri="{BB962C8B-B14F-4D97-AF65-F5344CB8AC3E}">
        <p14:creationId xmlns:p14="http://schemas.microsoft.com/office/powerpoint/2010/main" val="445020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let keyword is ES6’s way of correcting that awful bug called function scope. By providing us block scope instead, we can cleanly define variables inside blocks such as if clauses without making them available to the whole function. My personal recommendation is that you never use the </a:t>
            </a:r>
            <a:r>
              <a:rPr lang="en-US" baseline="0" dirty="0" err="1" smtClean="0"/>
              <a:t>var</a:t>
            </a:r>
            <a:r>
              <a:rPr lang="en-US" baseline="0" dirty="0" smtClean="0"/>
              <a:t> keyword again.</a:t>
            </a:r>
            <a:endParaRPr lang="en-US" dirty="0"/>
          </a:p>
        </p:txBody>
      </p:sp>
      <p:sp>
        <p:nvSpPr>
          <p:cNvPr id="4" name="Slide Number Placeholder 3"/>
          <p:cNvSpPr>
            <a:spLocks noGrp="1"/>
          </p:cNvSpPr>
          <p:nvPr>
            <p:ph type="sldNum" sz="quarter" idx="10"/>
          </p:nvPr>
        </p:nvSpPr>
        <p:spPr/>
        <p:txBody>
          <a:bodyPr/>
          <a:lstStyle/>
          <a:p>
            <a:fld id="{B8AF229D-3D84-334E-8E07-4302E1DCC8CC}" type="slidenum">
              <a:rPr lang="en-US" smtClean="0"/>
              <a:t>7</a:t>
            </a:fld>
            <a:endParaRPr lang="en-US"/>
          </a:p>
        </p:txBody>
      </p:sp>
    </p:spTree>
    <p:extLst>
      <p:ext uri="{BB962C8B-B14F-4D97-AF65-F5344CB8AC3E}">
        <p14:creationId xmlns:p14="http://schemas.microsoft.com/office/powerpoint/2010/main" val="1440459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Long gone are the days</a:t>
            </a:r>
            <a:r>
              <a:rPr lang="en-US" baseline="0" dirty="0" smtClean="0"/>
              <a:t> you needed to prefix your variables with ‘</a:t>
            </a:r>
            <a:r>
              <a:rPr lang="en-US" baseline="0" dirty="0" err="1" smtClean="0"/>
              <a:t>const</a:t>
            </a:r>
            <a:r>
              <a:rPr lang="en-US" baseline="0" dirty="0" smtClean="0"/>
              <a:t>’ or make name them all CAPS. Start using the </a:t>
            </a:r>
            <a:r>
              <a:rPr lang="en-US" baseline="0" dirty="0" err="1" smtClean="0"/>
              <a:t>const</a:t>
            </a:r>
            <a:r>
              <a:rPr lang="en-US" baseline="0" dirty="0" smtClean="0"/>
              <a:t> keyword for your constants and avoid mutation the right way.</a:t>
            </a:r>
            <a:endParaRPr lang="en-US" dirty="0"/>
          </a:p>
        </p:txBody>
      </p:sp>
      <p:sp>
        <p:nvSpPr>
          <p:cNvPr id="4" name="Slide Number Placeholder 3"/>
          <p:cNvSpPr>
            <a:spLocks noGrp="1"/>
          </p:cNvSpPr>
          <p:nvPr>
            <p:ph type="sldNum" sz="quarter" idx="10"/>
          </p:nvPr>
        </p:nvSpPr>
        <p:spPr/>
        <p:txBody>
          <a:bodyPr/>
          <a:lstStyle/>
          <a:p>
            <a:fld id="{B8AF229D-3D84-334E-8E07-4302E1DCC8CC}" type="slidenum">
              <a:rPr lang="en-US" smtClean="0"/>
              <a:t>8</a:t>
            </a:fld>
            <a:endParaRPr lang="en-US"/>
          </a:p>
        </p:txBody>
      </p:sp>
    </p:spTree>
    <p:extLst>
      <p:ext uri="{BB962C8B-B14F-4D97-AF65-F5344CB8AC3E}">
        <p14:creationId xmlns:p14="http://schemas.microsoft.com/office/powerpoint/2010/main" val="1375336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please beware</a:t>
            </a:r>
            <a:r>
              <a:rPr lang="en-US" baseline="0" dirty="0" smtClean="0"/>
              <a:t> that when you define an object as a constant it does not make the object immutable. You can still change the object properties.</a:t>
            </a:r>
            <a:endParaRPr lang="en-US" dirty="0"/>
          </a:p>
        </p:txBody>
      </p:sp>
      <p:sp>
        <p:nvSpPr>
          <p:cNvPr id="4" name="Slide Number Placeholder 3"/>
          <p:cNvSpPr>
            <a:spLocks noGrp="1"/>
          </p:cNvSpPr>
          <p:nvPr>
            <p:ph type="sldNum" sz="quarter" idx="10"/>
          </p:nvPr>
        </p:nvSpPr>
        <p:spPr/>
        <p:txBody>
          <a:bodyPr/>
          <a:lstStyle/>
          <a:p>
            <a:fld id="{B8AF229D-3D84-334E-8E07-4302E1DCC8CC}" type="slidenum">
              <a:rPr lang="en-US" smtClean="0"/>
              <a:t>9</a:t>
            </a:fld>
            <a:endParaRPr lang="en-US"/>
          </a:p>
        </p:txBody>
      </p:sp>
    </p:spTree>
    <p:extLst>
      <p:ext uri="{BB962C8B-B14F-4D97-AF65-F5344CB8AC3E}">
        <p14:creationId xmlns:p14="http://schemas.microsoft.com/office/powerpoint/2010/main" val="626377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pt-PT"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4/6/16</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pt-PT"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Click to edit Master title style</a:t>
            </a:r>
            <a:endParaRPr lang="en-US" dirty="0"/>
          </a:p>
        </p:txBody>
      </p:sp>
      <p:sp>
        <p:nvSpPr>
          <p:cNvPr id="3" name="Content Placeholder 2"/>
          <p:cNvSpPr>
            <a:spLocks noGrp="1"/>
          </p:cNvSpPr>
          <p:nvPr>
            <p:ph idx="1"/>
          </p:nvPr>
        </p:nvSpPr>
        <p:spPr/>
        <p:txBody>
          <a:bodyPr/>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pt-PT"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4/6/16</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pt-PT"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4/6/16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pt-PT"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4/6/16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4/6/16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4/6/16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pt-PT"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4/6/16</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pt-PT"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4/6/16</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pt-PT"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pt-PT" smtClean="0"/>
              <a:t>Click to edit Master text styles</a:t>
            </a:r>
          </a:p>
          <a:p>
            <a:pPr lvl="1"/>
            <a:r>
              <a:rPr lang="pt-PT" smtClean="0"/>
              <a:t>Second level</a:t>
            </a:r>
          </a:p>
          <a:p>
            <a:pPr lvl="2"/>
            <a:r>
              <a:rPr lang="pt-PT" smtClean="0"/>
              <a:t>Third level</a:t>
            </a:r>
          </a:p>
          <a:p>
            <a:pPr lvl="3"/>
            <a:r>
              <a:rPr lang="pt-PT" smtClean="0"/>
              <a:t>Fourth level</a:t>
            </a:r>
          </a:p>
          <a:p>
            <a:pPr lvl="4"/>
            <a:r>
              <a:rPr lang="pt-PT"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4/6/16</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hyperlink" Target="https://developer.mozilla.org/en-US/docs/Web/JavaScript/Reference/Functions/Arrow_function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hyperlink" Target="https://alicoding.com/using-javascript-es6-arrow-function-for-callback-and-bind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hyperlink" Target="https://alicoding.com/using-javascript-es6-arrow-function-for-callback-and-bindi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en.wikipedia.org/wiki/ECMAScript#Version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kangax.github.io/compat-table/es6/"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andre.duarte@blip.pt" TargetMode="External"/><Relationship Id="rId3" Type="http://schemas.openxmlformats.org/officeDocument/2006/relationships/hyperlink" Target="http://twitter.com/onemanclapp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ES 2015</a:t>
            </a:r>
            <a:endParaRPr lang="en-US" dirty="0"/>
          </a:p>
        </p:txBody>
      </p:sp>
      <p:sp>
        <p:nvSpPr>
          <p:cNvPr id="3" name="Subtitle 2"/>
          <p:cNvSpPr>
            <a:spLocks noGrp="1"/>
          </p:cNvSpPr>
          <p:nvPr>
            <p:ph type="subTitle" idx="1"/>
          </p:nvPr>
        </p:nvSpPr>
        <p:spPr/>
        <p:txBody>
          <a:bodyPr/>
          <a:lstStyle/>
          <a:p>
            <a:r>
              <a:rPr lang="en-US" dirty="0" smtClean="0"/>
              <a:t>AKA ECMAScript 6</a:t>
            </a:r>
          </a:p>
          <a:p>
            <a:r>
              <a:rPr lang="en-US" dirty="0" smtClean="0"/>
              <a:t>AKA ECMAScript “Harmony”</a:t>
            </a:r>
            <a:endParaRPr lang="en-US" dirty="0"/>
          </a:p>
        </p:txBody>
      </p:sp>
    </p:spTree>
    <p:extLst>
      <p:ext uri="{BB962C8B-B14F-4D97-AF65-F5344CB8AC3E}">
        <p14:creationId xmlns:p14="http://schemas.microsoft.com/office/powerpoint/2010/main" val="3606923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 default parameters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828800"/>
            <a:ext cx="5410200" cy="28067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2319" y="4635500"/>
            <a:ext cx="7340600" cy="1866900"/>
          </a:xfrm>
          <a:prstGeom prst="rect">
            <a:avLst/>
          </a:prstGeom>
        </p:spPr>
      </p:pic>
    </p:spTree>
    <p:extLst>
      <p:ext uri="{BB962C8B-B14F-4D97-AF65-F5344CB8AC3E}">
        <p14:creationId xmlns:p14="http://schemas.microsoft.com/office/powerpoint/2010/main" val="6837041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Syntax – spread operator…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866900"/>
            <a:ext cx="8839200" cy="4457700"/>
          </a:xfrm>
          <a:prstGeom prst="rect">
            <a:avLst/>
          </a:prstGeom>
        </p:spPr>
      </p:pic>
    </p:spTree>
    <p:extLst>
      <p:ext uri="{BB962C8B-B14F-4D97-AF65-F5344CB8AC3E}">
        <p14:creationId xmlns:p14="http://schemas.microsoft.com/office/powerpoint/2010/main" val="3370535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Syntax – </a:t>
            </a:r>
            <a:r>
              <a:rPr lang="en-US" dirty="0" smtClean="0"/>
              <a:t>rest parameter…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0" y="2029691"/>
            <a:ext cx="11772900" cy="18288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8050" y="4427682"/>
            <a:ext cx="7823200" cy="1549400"/>
          </a:xfrm>
          <a:prstGeom prst="rect">
            <a:avLst/>
          </a:prstGeom>
        </p:spPr>
      </p:pic>
    </p:spTree>
    <p:extLst>
      <p:ext uri="{BB962C8B-B14F-4D97-AF65-F5344CB8AC3E}">
        <p14:creationId xmlns:p14="http://schemas.microsoft.com/office/powerpoint/2010/main" val="4160363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Syntax – </a:t>
            </a:r>
            <a:r>
              <a:rPr lang="en-US" dirty="0" smtClean="0"/>
              <a:t>array </a:t>
            </a:r>
            <a:r>
              <a:rPr lang="en-US" dirty="0" err="1" smtClean="0"/>
              <a:t>destructuring</a:t>
            </a:r>
            <a:r>
              <a:rPr lang="en-US" dirty="0" smtClean="0"/>
              <a:t> assignment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63786" y="2286000"/>
            <a:ext cx="4016828" cy="3581400"/>
          </a:xfrm>
        </p:spPr>
      </p:pic>
    </p:spTree>
    <p:extLst>
      <p:ext uri="{BB962C8B-B14F-4D97-AF65-F5344CB8AC3E}">
        <p14:creationId xmlns:p14="http://schemas.microsoft.com/office/powerpoint/2010/main" val="12789599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 object </a:t>
            </a:r>
            <a:r>
              <a:rPr lang="en-US" dirty="0" err="1" smtClean="0"/>
              <a:t>destructuring</a:t>
            </a:r>
            <a:r>
              <a:rPr lang="en-US" dirty="0" smtClean="0"/>
              <a:t> assignment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148" y="2171700"/>
            <a:ext cx="5072104" cy="4173682"/>
          </a:xfrm>
          <a:prstGeom prst="rect">
            <a:avLst/>
          </a:prstGeom>
        </p:spPr>
      </p:pic>
    </p:spTree>
    <p:extLst>
      <p:ext uri="{BB962C8B-B14F-4D97-AF65-F5344CB8AC3E}">
        <p14:creationId xmlns:p14="http://schemas.microsoft.com/office/powerpoint/2010/main" val="5045228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Syntax – object </a:t>
            </a:r>
            <a:r>
              <a:rPr lang="en-US" dirty="0" err="1"/>
              <a:t>destructuring</a:t>
            </a:r>
            <a:r>
              <a:rPr lang="en-US" dirty="0"/>
              <a:t> assignment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88387" y="2171700"/>
            <a:ext cx="5567625" cy="4080316"/>
          </a:xfrm>
        </p:spPr>
      </p:pic>
    </p:spTree>
    <p:extLst>
      <p:ext uri="{BB962C8B-B14F-4D97-AF65-F5344CB8AC3E}">
        <p14:creationId xmlns:p14="http://schemas.microsoft.com/office/powerpoint/2010/main" val="494009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Syntax – enhanced </a:t>
            </a:r>
            <a:r>
              <a:rPr lang="en-US" dirty="0" smtClean="0"/>
              <a:t>object </a:t>
            </a:r>
            <a:r>
              <a:rPr lang="en-US" dirty="0"/>
              <a:t>literals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5564" y="2482850"/>
            <a:ext cx="3810000" cy="30099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7318" y="2527300"/>
            <a:ext cx="4737100" cy="2921000"/>
          </a:xfrm>
          <a:prstGeom prst="rect">
            <a:avLst/>
          </a:prstGeom>
        </p:spPr>
      </p:pic>
    </p:spTree>
    <p:extLst>
      <p:ext uri="{BB962C8B-B14F-4D97-AF65-F5344CB8AC3E}">
        <p14:creationId xmlns:p14="http://schemas.microsoft.com/office/powerpoint/2010/main" val="14302248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 arrow functions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6500" y="2286000"/>
            <a:ext cx="7391400" cy="3581400"/>
          </a:xfrm>
        </p:spPr>
      </p:pic>
    </p:spTree>
    <p:extLst>
      <p:ext uri="{BB962C8B-B14F-4D97-AF65-F5344CB8AC3E}">
        <p14:creationId xmlns:p14="http://schemas.microsoft.com/office/powerpoint/2010/main" val="15626129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Syntax – arrow functions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6800" y="2419350"/>
            <a:ext cx="7670800" cy="3314700"/>
          </a:xfrm>
        </p:spPr>
      </p:pic>
      <p:sp>
        <p:nvSpPr>
          <p:cNvPr id="5" name="TextBox 4"/>
          <p:cNvSpPr txBox="1"/>
          <p:nvPr/>
        </p:nvSpPr>
        <p:spPr>
          <a:xfrm>
            <a:off x="10423396" y="6220691"/>
            <a:ext cx="1465209" cy="369332"/>
          </a:xfrm>
          <a:prstGeom prst="rect">
            <a:avLst/>
          </a:prstGeom>
          <a:noFill/>
        </p:spPr>
        <p:txBody>
          <a:bodyPr wrap="none" rtlCol="0">
            <a:spAutoFit/>
          </a:bodyPr>
          <a:lstStyle/>
          <a:p>
            <a:r>
              <a:rPr lang="en-US" dirty="0" smtClean="0"/>
              <a:t>Source: </a:t>
            </a:r>
            <a:r>
              <a:rPr lang="en-US" dirty="0" smtClean="0">
                <a:hlinkClick r:id="rId3"/>
              </a:rPr>
              <a:t>MDN</a:t>
            </a:r>
            <a:endParaRPr lang="en-US" dirty="0"/>
          </a:p>
        </p:txBody>
      </p:sp>
    </p:spTree>
    <p:extLst>
      <p:ext uri="{BB962C8B-B14F-4D97-AF65-F5344CB8AC3E}">
        <p14:creationId xmlns:p14="http://schemas.microsoft.com/office/powerpoint/2010/main" val="9609043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Syntax – arrow </a:t>
            </a:r>
            <a:r>
              <a:rPr lang="en-US" dirty="0" smtClean="0"/>
              <a:t>functions (this)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1300" y="2432050"/>
            <a:ext cx="9321800" cy="3289300"/>
          </a:xfrm>
        </p:spPr>
      </p:pic>
      <p:sp>
        <p:nvSpPr>
          <p:cNvPr id="5" name="TextBox 4"/>
          <p:cNvSpPr txBox="1"/>
          <p:nvPr/>
        </p:nvSpPr>
        <p:spPr>
          <a:xfrm>
            <a:off x="10048637" y="6220691"/>
            <a:ext cx="1848326" cy="369332"/>
          </a:xfrm>
          <a:prstGeom prst="rect">
            <a:avLst/>
          </a:prstGeom>
          <a:noFill/>
        </p:spPr>
        <p:txBody>
          <a:bodyPr wrap="none" rtlCol="0">
            <a:spAutoFit/>
          </a:bodyPr>
          <a:lstStyle/>
          <a:p>
            <a:r>
              <a:rPr lang="en-US" dirty="0" smtClean="0"/>
              <a:t>Source: </a:t>
            </a:r>
            <a:r>
              <a:rPr lang="en-US" dirty="0" err="1" smtClean="0">
                <a:hlinkClick r:id="rId3"/>
              </a:rPr>
              <a:t>alicoding</a:t>
            </a:r>
            <a:endParaRPr lang="en-US" dirty="0"/>
          </a:p>
        </p:txBody>
      </p:sp>
    </p:spTree>
    <p:extLst>
      <p:ext uri="{BB962C8B-B14F-4D97-AF65-F5344CB8AC3E}">
        <p14:creationId xmlns:p14="http://schemas.microsoft.com/office/powerpoint/2010/main" val="20215591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can’t make presentations</a:t>
            </a:r>
            <a:endParaRPr lang="en-US" dirty="0"/>
          </a:p>
        </p:txBody>
      </p:sp>
      <p:sp>
        <p:nvSpPr>
          <p:cNvPr id="3" name="Content Placeholder 2"/>
          <p:cNvSpPr>
            <a:spLocks noGrp="1"/>
          </p:cNvSpPr>
          <p:nvPr>
            <p:ph idx="1"/>
          </p:nvPr>
        </p:nvSpPr>
        <p:spPr/>
        <p:txBody>
          <a:bodyPr/>
          <a:lstStyle/>
          <a:p>
            <a:r>
              <a:rPr lang="en-US" dirty="0" smtClean="0"/>
              <a:t>Most of this talk was based on the book:</a:t>
            </a:r>
          </a:p>
          <a:p>
            <a:pPr lvl="1"/>
            <a:r>
              <a:rPr lang="en-US" dirty="0" smtClean="0"/>
              <a:t>Learning ECMAScript 6, Narayan </a:t>
            </a:r>
            <a:r>
              <a:rPr lang="en-US" dirty="0" err="1" smtClean="0"/>
              <a:t>Prusty</a:t>
            </a:r>
            <a:r>
              <a:rPr lang="en-US" dirty="0" smtClean="0"/>
              <a:t>, </a:t>
            </a:r>
            <a:r>
              <a:rPr lang="en-US" dirty="0" err="1" smtClean="0"/>
              <a:t>Packt</a:t>
            </a:r>
            <a:r>
              <a:rPr lang="en-US" dirty="0" smtClean="0"/>
              <a:t> Pub</a:t>
            </a:r>
          </a:p>
          <a:p>
            <a:pPr lvl="1"/>
            <a:endParaRPr lang="en-US" dirty="0"/>
          </a:p>
          <a:p>
            <a:r>
              <a:rPr lang="en-US" dirty="0" smtClean="0"/>
              <a:t>A lot of stuff was stolen from:</a:t>
            </a:r>
          </a:p>
          <a:p>
            <a:pPr lvl="1"/>
            <a:r>
              <a:rPr lang="en-US" dirty="0" smtClean="0"/>
              <a:t>The amazing ES6 page of the Mozilla Developer Network</a:t>
            </a:r>
          </a:p>
          <a:p>
            <a:pPr lvl="1"/>
            <a:endParaRPr lang="en-US" dirty="0"/>
          </a:p>
          <a:p>
            <a:r>
              <a:rPr lang="en-US" dirty="0" smtClean="0"/>
              <a:t>And a lot of other sources with links in each slide</a:t>
            </a:r>
          </a:p>
        </p:txBody>
      </p:sp>
    </p:spTree>
    <p:extLst>
      <p:ext uri="{BB962C8B-B14F-4D97-AF65-F5344CB8AC3E}">
        <p14:creationId xmlns:p14="http://schemas.microsoft.com/office/powerpoint/2010/main" val="12174287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Syntax – arrow </a:t>
            </a:r>
            <a:r>
              <a:rPr lang="en-US" dirty="0" smtClean="0"/>
              <a:t>functions (this)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0850" y="2457450"/>
            <a:ext cx="8902700" cy="3238500"/>
          </a:xfrm>
        </p:spPr>
      </p:pic>
      <p:sp>
        <p:nvSpPr>
          <p:cNvPr id="5" name="TextBox 4"/>
          <p:cNvSpPr txBox="1"/>
          <p:nvPr/>
        </p:nvSpPr>
        <p:spPr>
          <a:xfrm>
            <a:off x="10048637" y="6220691"/>
            <a:ext cx="1848326" cy="369332"/>
          </a:xfrm>
          <a:prstGeom prst="rect">
            <a:avLst/>
          </a:prstGeom>
          <a:noFill/>
        </p:spPr>
        <p:txBody>
          <a:bodyPr wrap="none" rtlCol="0">
            <a:spAutoFit/>
          </a:bodyPr>
          <a:lstStyle/>
          <a:p>
            <a:r>
              <a:rPr lang="en-US" dirty="0" smtClean="0"/>
              <a:t>Source: </a:t>
            </a:r>
            <a:r>
              <a:rPr lang="en-US" dirty="0" err="1" smtClean="0">
                <a:hlinkClick r:id="rId3"/>
              </a:rPr>
              <a:t>alicoding</a:t>
            </a:r>
            <a:endParaRPr lang="en-US" dirty="0"/>
          </a:p>
        </p:txBody>
      </p:sp>
    </p:spTree>
    <p:extLst>
      <p:ext uri="{BB962C8B-B14F-4D97-AF65-F5344CB8AC3E}">
        <p14:creationId xmlns:p14="http://schemas.microsoft.com/office/powerpoint/2010/main" val="14706374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new</a:t>
            </a:r>
            <a:endParaRPr lang="en-US" dirty="0"/>
          </a:p>
        </p:txBody>
      </p:sp>
      <p:sp>
        <p:nvSpPr>
          <p:cNvPr id="11" name="Rounded Rectangle 10"/>
          <p:cNvSpPr/>
          <p:nvPr/>
        </p:nvSpPr>
        <p:spPr>
          <a:xfrm>
            <a:off x="5112572" y="1806162"/>
            <a:ext cx="2119256" cy="1118796"/>
          </a:xfrm>
          <a:prstGeom prst="roundRect">
            <a:avLst/>
          </a:prstGeom>
          <a:solidFill>
            <a:schemeClr val="accent1"/>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Libraries</a:t>
            </a:r>
            <a:endParaRPr lang="en-US" dirty="0"/>
          </a:p>
        </p:txBody>
      </p:sp>
      <p:sp>
        <p:nvSpPr>
          <p:cNvPr id="12" name="Rounded Rectangle 11"/>
          <p:cNvSpPr/>
          <p:nvPr/>
        </p:nvSpPr>
        <p:spPr>
          <a:xfrm>
            <a:off x="2182458" y="1806162"/>
            <a:ext cx="2119256" cy="1118796"/>
          </a:xfrm>
          <a:prstGeom prst="roundRect">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Syntax</a:t>
            </a:r>
            <a:endParaRPr lang="en-US" dirty="0"/>
          </a:p>
        </p:txBody>
      </p:sp>
    </p:spTree>
    <p:extLst>
      <p:ext uri="{BB962C8B-B14F-4D97-AF65-F5344CB8AC3E}">
        <p14:creationId xmlns:p14="http://schemas.microsoft.com/office/powerpoint/2010/main" val="15108725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Library – Numbers</a:t>
            </a:r>
            <a:endParaRPr lang="en-US" dirty="0"/>
          </a:p>
        </p:txBody>
      </p:sp>
      <p:sp>
        <p:nvSpPr>
          <p:cNvPr id="3" name="Content Placeholder 2"/>
          <p:cNvSpPr>
            <a:spLocks noGrp="1"/>
          </p:cNvSpPr>
          <p:nvPr>
            <p:ph idx="1"/>
          </p:nvPr>
        </p:nvSpPr>
        <p:spPr/>
        <p:txBody>
          <a:bodyPr/>
          <a:lstStyle/>
          <a:p>
            <a:r>
              <a:rPr lang="en-US" dirty="0" smtClean="0"/>
              <a:t>Binary notation – 0b00001111 === 15</a:t>
            </a:r>
          </a:p>
          <a:p>
            <a:r>
              <a:rPr lang="en-US" dirty="0" smtClean="0"/>
              <a:t>Octal notation – 0o17 === 15</a:t>
            </a:r>
          </a:p>
          <a:p>
            <a:r>
              <a:rPr lang="en-US" dirty="0" err="1" smtClean="0"/>
              <a:t>Number.isInteger</a:t>
            </a:r>
            <a:r>
              <a:rPr lang="en-US" dirty="0" smtClean="0"/>
              <a:t>(number)</a:t>
            </a:r>
          </a:p>
          <a:p>
            <a:r>
              <a:rPr lang="en-US" dirty="0" err="1" smtClean="0"/>
              <a:t>Number.isNaN</a:t>
            </a:r>
            <a:r>
              <a:rPr lang="en-US" dirty="0" smtClean="0"/>
              <a:t>(value)</a:t>
            </a:r>
          </a:p>
          <a:p>
            <a:r>
              <a:rPr lang="en-US" dirty="0" err="1" smtClean="0"/>
              <a:t>Number.isFinite</a:t>
            </a:r>
            <a:r>
              <a:rPr lang="en-US" dirty="0" smtClean="0"/>
              <a:t>(number)</a:t>
            </a:r>
          </a:p>
          <a:p>
            <a:r>
              <a:rPr lang="en-US" dirty="0" err="1" smtClean="0"/>
              <a:t>Number.isSafeInteger</a:t>
            </a:r>
            <a:r>
              <a:rPr lang="en-US" dirty="0" smtClean="0"/>
              <a:t>(number)</a:t>
            </a:r>
          </a:p>
          <a:p>
            <a:r>
              <a:rPr lang="en-US" dirty="0" err="1" smtClean="0"/>
              <a:t>Number.EPSILON</a:t>
            </a:r>
            <a:r>
              <a:rPr lang="en-US" dirty="0" smtClean="0"/>
              <a:t> – Error margin (0.1+0.2 !== 0.3)</a:t>
            </a:r>
          </a:p>
          <a:p>
            <a:endParaRPr lang="en-US" dirty="0"/>
          </a:p>
        </p:txBody>
      </p:sp>
    </p:spTree>
    <p:extLst>
      <p:ext uri="{BB962C8B-B14F-4D97-AF65-F5344CB8AC3E}">
        <p14:creationId xmlns:p14="http://schemas.microsoft.com/office/powerpoint/2010/main" val="20272071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Library – Strings</a:t>
            </a:r>
            <a:endParaRPr lang="en-US" dirty="0"/>
          </a:p>
        </p:txBody>
      </p:sp>
      <p:sp>
        <p:nvSpPr>
          <p:cNvPr id="3" name="Content Placeholder 2"/>
          <p:cNvSpPr>
            <a:spLocks noGrp="1"/>
          </p:cNvSpPr>
          <p:nvPr>
            <p:ph idx="1"/>
          </p:nvPr>
        </p:nvSpPr>
        <p:spPr/>
        <p:txBody>
          <a:bodyPr>
            <a:normAutofit lnSpcReduction="10000"/>
          </a:bodyPr>
          <a:lstStyle/>
          <a:p>
            <a:r>
              <a:rPr lang="en-US" dirty="0" err="1" smtClean="0"/>
              <a:t>String.repeat</a:t>
            </a:r>
            <a:r>
              <a:rPr lang="en-US" dirty="0" smtClean="0"/>
              <a:t>(count)</a:t>
            </a:r>
          </a:p>
          <a:p>
            <a:r>
              <a:rPr lang="en-US" dirty="0" err="1" smtClean="0"/>
              <a:t>String.includes</a:t>
            </a:r>
            <a:r>
              <a:rPr lang="en-US" dirty="0" smtClean="0"/>
              <a:t>(string, index)</a:t>
            </a:r>
            <a:endParaRPr lang="en-US" dirty="0"/>
          </a:p>
          <a:p>
            <a:r>
              <a:rPr lang="en-US" dirty="0" err="1" smtClean="0"/>
              <a:t>String.startsWith</a:t>
            </a:r>
            <a:r>
              <a:rPr lang="en-US" dirty="0" smtClean="0"/>
              <a:t>(string, index)</a:t>
            </a:r>
          </a:p>
          <a:p>
            <a:r>
              <a:rPr lang="en-US" dirty="0" err="1" smtClean="0"/>
              <a:t>String.endsWith</a:t>
            </a:r>
            <a:r>
              <a:rPr lang="en-US" dirty="0" smtClean="0"/>
              <a:t>(string, index)</a:t>
            </a:r>
          </a:p>
          <a:p>
            <a:r>
              <a:rPr lang="en-US" dirty="0" smtClean="0"/>
              <a:t>Template Strings</a:t>
            </a:r>
          </a:p>
          <a:p>
            <a:pPr lvl="1"/>
            <a:r>
              <a:rPr lang="en-US" dirty="0"/>
              <a:t>Multiline </a:t>
            </a:r>
            <a:r>
              <a:rPr lang="en-US" dirty="0" smtClean="0"/>
              <a:t>strings</a:t>
            </a:r>
          </a:p>
          <a:p>
            <a:pPr lvl="1"/>
            <a:r>
              <a:rPr lang="en-US" dirty="0" smtClean="0"/>
              <a:t>Expressions</a:t>
            </a:r>
          </a:p>
          <a:p>
            <a:pPr lvl="1"/>
            <a:r>
              <a:rPr lang="en-US" dirty="0" smtClean="0"/>
              <a:t>String interpolation</a:t>
            </a:r>
          </a:p>
          <a:p>
            <a:pPr lvl="1"/>
            <a:r>
              <a:rPr lang="en-US" dirty="0" smtClean="0"/>
              <a:t>String tagging</a:t>
            </a:r>
          </a:p>
          <a:p>
            <a:endParaRPr lang="en-US" dirty="0" smtClean="0"/>
          </a:p>
        </p:txBody>
      </p:sp>
    </p:spTree>
    <p:extLst>
      <p:ext uri="{BB962C8B-B14F-4D97-AF65-F5344CB8AC3E}">
        <p14:creationId xmlns:p14="http://schemas.microsoft.com/office/powerpoint/2010/main" val="9525244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Library – Template Strings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0" y="3340100"/>
            <a:ext cx="5943600" cy="1473200"/>
          </a:xfrm>
        </p:spPr>
      </p:pic>
    </p:spTree>
    <p:extLst>
      <p:ext uri="{BB962C8B-B14F-4D97-AF65-F5344CB8AC3E}">
        <p14:creationId xmlns:p14="http://schemas.microsoft.com/office/powerpoint/2010/main" val="60411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Library – Template </a:t>
            </a:r>
            <a:r>
              <a:rPr lang="en-US" dirty="0" smtClean="0"/>
              <a:t>Strings (multiline)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600" y="2656569"/>
            <a:ext cx="9601200" cy="2840262"/>
          </a:xfrm>
        </p:spPr>
      </p:pic>
    </p:spTree>
    <p:extLst>
      <p:ext uri="{BB962C8B-B14F-4D97-AF65-F5344CB8AC3E}">
        <p14:creationId xmlns:p14="http://schemas.microsoft.com/office/powerpoint/2010/main" val="883280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Library – Template Strings </a:t>
            </a:r>
            <a:r>
              <a:rPr lang="en-US" dirty="0" smtClean="0"/>
              <a:t>(expressions)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0600" y="2755900"/>
            <a:ext cx="7823200" cy="2641600"/>
          </a:xfrm>
        </p:spPr>
      </p:pic>
    </p:spTree>
    <p:extLst>
      <p:ext uri="{BB962C8B-B14F-4D97-AF65-F5344CB8AC3E}">
        <p14:creationId xmlns:p14="http://schemas.microsoft.com/office/powerpoint/2010/main" val="7495885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Library – Arrays </a:t>
            </a:r>
            <a:endParaRPr lang="en-US" dirty="0"/>
          </a:p>
        </p:txBody>
      </p:sp>
      <p:sp>
        <p:nvSpPr>
          <p:cNvPr id="3" name="Content Placeholder 2"/>
          <p:cNvSpPr>
            <a:spLocks noGrp="1"/>
          </p:cNvSpPr>
          <p:nvPr>
            <p:ph idx="1"/>
          </p:nvPr>
        </p:nvSpPr>
        <p:spPr/>
        <p:txBody>
          <a:bodyPr/>
          <a:lstStyle/>
          <a:p>
            <a:r>
              <a:rPr lang="en-US" dirty="0" err="1" smtClean="0"/>
              <a:t>Array.from</a:t>
            </a:r>
            <a:r>
              <a:rPr lang="en-US" dirty="0" smtClean="0"/>
              <a:t>(</a:t>
            </a:r>
            <a:r>
              <a:rPr lang="en-US" dirty="0" err="1" smtClean="0"/>
              <a:t>iterable</a:t>
            </a:r>
            <a:r>
              <a:rPr lang="en-US" dirty="0" smtClean="0"/>
              <a:t>, </a:t>
            </a:r>
            <a:r>
              <a:rPr lang="en-US" dirty="0" err="1" smtClean="0"/>
              <a:t>mapFunc</a:t>
            </a:r>
            <a:r>
              <a:rPr lang="en-US" dirty="0" smtClean="0"/>
              <a:t>, this)</a:t>
            </a:r>
          </a:p>
          <a:p>
            <a:r>
              <a:rPr lang="en-US" dirty="0" err="1" smtClean="0"/>
              <a:t>Array.of</a:t>
            </a:r>
            <a:r>
              <a:rPr lang="en-US" dirty="0" smtClean="0"/>
              <a:t>(values…)</a:t>
            </a:r>
          </a:p>
          <a:p>
            <a:r>
              <a:rPr lang="en-US" dirty="0" err="1" smtClean="0"/>
              <a:t>Array.fill</a:t>
            </a:r>
            <a:r>
              <a:rPr lang="en-US" dirty="0" smtClean="0"/>
              <a:t>(value, </a:t>
            </a:r>
            <a:r>
              <a:rPr lang="en-US" dirty="0" err="1" smtClean="0"/>
              <a:t>startIndex</a:t>
            </a:r>
            <a:r>
              <a:rPr lang="en-US" dirty="0" smtClean="0"/>
              <a:t>, </a:t>
            </a:r>
            <a:r>
              <a:rPr lang="en-US" dirty="0" err="1" smtClean="0"/>
              <a:t>endIndex</a:t>
            </a:r>
            <a:r>
              <a:rPr lang="en-US" dirty="0" smtClean="0"/>
              <a:t>)</a:t>
            </a:r>
          </a:p>
          <a:p>
            <a:r>
              <a:rPr lang="en-US" dirty="0" err="1" smtClean="0"/>
              <a:t>Array.find</a:t>
            </a:r>
            <a:r>
              <a:rPr lang="en-US" dirty="0" smtClean="0"/>
              <a:t>(</a:t>
            </a:r>
            <a:r>
              <a:rPr lang="en-US" dirty="0" err="1" smtClean="0"/>
              <a:t>testingFunc</a:t>
            </a:r>
            <a:r>
              <a:rPr lang="en-US" dirty="0" smtClean="0"/>
              <a:t>, this)</a:t>
            </a:r>
          </a:p>
          <a:p>
            <a:r>
              <a:rPr lang="en-US" dirty="0" err="1" smtClean="0"/>
              <a:t>Array.findIndex</a:t>
            </a:r>
            <a:r>
              <a:rPr lang="en-US" dirty="0" smtClean="0"/>
              <a:t>(</a:t>
            </a:r>
            <a:r>
              <a:rPr lang="en-US" dirty="0" err="1" smtClean="0"/>
              <a:t>testingFunc</a:t>
            </a:r>
            <a:r>
              <a:rPr lang="en-US" dirty="0" smtClean="0"/>
              <a:t>, this)</a:t>
            </a:r>
          </a:p>
          <a:p>
            <a:r>
              <a:rPr lang="en-US" dirty="0" err="1" smtClean="0"/>
              <a:t>Array.entries</a:t>
            </a:r>
            <a:r>
              <a:rPr lang="en-US" dirty="0" smtClean="0"/>
              <a:t>()</a:t>
            </a:r>
          </a:p>
          <a:p>
            <a:r>
              <a:rPr lang="en-US" dirty="0" err="1" smtClean="0"/>
              <a:t>Array.keys</a:t>
            </a:r>
            <a:r>
              <a:rPr lang="en-US" dirty="0" smtClean="0"/>
              <a:t>()</a:t>
            </a:r>
          </a:p>
          <a:p>
            <a:r>
              <a:rPr lang="en-US" dirty="0" err="1" smtClean="0"/>
              <a:t>Array.values</a:t>
            </a:r>
            <a:r>
              <a:rPr lang="en-US" dirty="0" smtClean="0"/>
              <a:t>()</a:t>
            </a:r>
            <a:endParaRPr lang="en-US" dirty="0"/>
          </a:p>
        </p:txBody>
      </p:sp>
    </p:spTree>
    <p:extLst>
      <p:ext uri="{BB962C8B-B14F-4D97-AF65-F5344CB8AC3E}">
        <p14:creationId xmlns:p14="http://schemas.microsoft.com/office/powerpoint/2010/main" val="11812696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Library – Collections </a:t>
            </a:r>
            <a:endParaRPr lang="en-US" dirty="0"/>
          </a:p>
        </p:txBody>
      </p:sp>
      <p:sp>
        <p:nvSpPr>
          <p:cNvPr id="3" name="Content Placeholder 2"/>
          <p:cNvSpPr>
            <a:spLocks noGrp="1"/>
          </p:cNvSpPr>
          <p:nvPr>
            <p:ph idx="1"/>
          </p:nvPr>
        </p:nvSpPr>
        <p:spPr>
          <a:xfrm>
            <a:off x="1371600" y="1690255"/>
            <a:ext cx="9601200" cy="4177145"/>
          </a:xfrm>
        </p:spPr>
        <p:txBody>
          <a:bodyPr>
            <a:normAutofit/>
          </a:bodyPr>
          <a:lstStyle/>
          <a:p>
            <a:r>
              <a:rPr lang="en-US" dirty="0" smtClean="0"/>
              <a:t>Array Buffers</a:t>
            </a:r>
          </a:p>
          <a:p>
            <a:pPr lvl="1"/>
            <a:r>
              <a:rPr lang="en-US" dirty="0" smtClean="0"/>
              <a:t>Super fast fixed-dimensions array-like collections of 8-bit blocks in memory</a:t>
            </a:r>
          </a:p>
          <a:p>
            <a:pPr lvl="1"/>
            <a:r>
              <a:rPr lang="en-US" dirty="0" smtClean="0"/>
              <a:t>Can only store numbers, but the real geeky versions of numbers:</a:t>
            </a:r>
          </a:p>
          <a:p>
            <a:pPr lvl="1"/>
            <a:r>
              <a:rPr lang="en-US" dirty="0" smtClean="0"/>
              <a:t>Int8; UInt8; Int16; UInt16; Int32; UInt32; Float32; Float64</a:t>
            </a:r>
          </a:p>
          <a:p>
            <a:pPr marL="0" lvl="1" indent="0">
              <a:buNone/>
            </a:pPr>
            <a:endParaRPr lang="en-US" dirty="0"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3778827"/>
            <a:ext cx="9998364" cy="2076748"/>
          </a:xfrm>
          <a:prstGeom prst="rect">
            <a:avLst/>
          </a:prstGeom>
        </p:spPr>
      </p:pic>
    </p:spTree>
    <p:extLst>
      <p:ext uri="{BB962C8B-B14F-4D97-AF65-F5344CB8AC3E}">
        <p14:creationId xmlns:p14="http://schemas.microsoft.com/office/powerpoint/2010/main" val="13589413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Library – Collections </a:t>
            </a:r>
            <a:endParaRPr lang="en-US" dirty="0"/>
          </a:p>
        </p:txBody>
      </p:sp>
      <p:sp>
        <p:nvSpPr>
          <p:cNvPr id="3" name="Content Placeholder 2"/>
          <p:cNvSpPr>
            <a:spLocks noGrp="1"/>
          </p:cNvSpPr>
          <p:nvPr>
            <p:ph idx="1"/>
          </p:nvPr>
        </p:nvSpPr>
        <p:spPr>
          <a:xfrm>
            <a:off x="1371600" y="1690255"/>
            <a:ext cx="9601200" cy="4177145"/>
          </a:xfrm>
        </p:spPr>
        <p:txBody>
          <a:bodyPr>
            <a:normAutofit/>
          </a:bodyPr>
          <a:lstStyle/>
          <a:p>
            <a:r>
              <a:rPr lang="en-US" dirty="0" smtClean="0"/>
              <a:t>Typed Arrays</a:t>
            </a:r>
          </a:p>
          <a:p>
            <a:pPr lvl="1"/>
            <a:r>
              <a:rPr lang="en-US" dirty="0" smtClean="0"/>
              <a:t>Wrappers for the Array Buffers</a:t>
            </a:r>
          </a:p>
          <a:p>
            <a:pPr lvl="1"/>
            <a:r>
              <a:rPr lang="en-US" dirty="0" smtClean="0"/>
              <a:t>Can read and write only one type of number:</a:t>
            </a:r>
          </a:p>
          <a:p>
            <a:pPr lvl="1"/>
            <a:r>
              <a:rPr lang="en-US" dirty="0" smtClean="0"/>
              <a:t>Int8Array; UInt8Array; Int16Array; UInt16Array; Int32Array; UInt32Array; Float32Array; Float64Array</a:t>
            </a:r>
          </a:p>
          <a:p>
            <a:pPr marL="0" lvl="1" indent="0">
              <a:buNone/>
            </a:pP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7509" y="3820392"/>
            <a:ext cx="7869382" cy="2428822"/>
          </a:xfrm>
          <a:prstGeom prst="rect">
            <a:avLst/>
          </a:prstGeom>
        </p:spPr>
      </p:pic>
    </p:spTree>
    <p:extLst>
      <p:ext uri="{BB962C8B-B14F-4D97-AF65-F5344CB8AC3E}">
        <p14:creationId xmlns:p14="http://schemas.microsoft.com/office/powerpoint/2010/main" val="10041415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ECMAScript versions</a:t>
            </a:r>
            <a:endParaRPr lang="en-US" dirty="0"/>
          </a:p>
        </p:txBody>
      </p:sp>
      <p:sp>
        <p:nvSpPr>
          <p:cNvPr id="3" name="Content Placeholder 2"/>
          <p:cNvSpPr>
            <a:spLocks noGrp="1"/>
          </p:cNvSpPr>
          <p:nvPr>
            <p:ph idx="1"/>
          </p:nvPr>
        </p:nvSpPr>
        <p:spPr/>
        <p:txBody>
          <a:bodyPr/>
          <a:lstStyle/>
          <a:p>
            <a:r>
              <a:rPr lang="en-US" dirty="0" smtClean="0"/>
              <a:t>ES1 - 1997</a:t>
            </a:r>
          </a:p>
          <a:p>
            <a:r>
              <a:rPr lang="en-US" dirty="0" smtClean="0"/>
              <a:t>ES2 - 1998</a:t>
            </a:r>
          </a:p>
          <a:p>
            <a:r>
              <a:rPr lang="en-US" dirty="0" smtClean="0"/>
              <a:t>ES3 - 1999</a:t>
            </a:r>
          </a:p>
          <a:p>
            <a:r>
              <a:rPr lang="en-US" dirty="0" smtClean="0"/>
              <a:t>ES4 - RIP</a:t>
            </a:r>
          </a:p>
          <a:p>
            <a:r>
              <a:rPr lang="en-US" dirty="0" smtClean="0"/>
              <a:t>ES5 - 2009</a:t>
            </a:r>
          </a:p>
          <a:p>
            <a:r>
              <a:rPr lang="en-US" dirty="0" smtClean="0"/>
              <a:t>ES5.1 - 2011</a:t>
            </a:r>
          </a:p>
          <a:p>
            <a:r>
              <a:rPr lang="en-US" dirty="0" smtClean="0"/>
              <a:t>ES2015 - 2015 (6</a:t>
            </a:r>
            <a:r>
              <a:rPr lang="en-US" baseline="30000" dirty="0" smtClean="0"/>
              <a:t>th</a:t>
            </a:r>
            <a:r>
              <a:rPr lang="en-US" dirty="0" smtClean="0"/>
              <a:t> edition – you decide the name)</a:t>
            </a:r>
          </a:p>
          <a:p>
            <a:r>
              <a:rPr lang="en-US" dirty="0" smtClean="0"/>
              <a:t>ES2016 – 2016? (AKA ECMAScript 7 AKA </a:t>
            </a:r>
            <a:r>
              <a:rPr lang="en-US" dirty="0" err="1" smtClean="0"/>
              <a:t>JS.next</a:t>
            </a:r>
            <a:r>
              <a:rPr lang="en-US" dirty="0" smtClean="0"/>
              <a:t>)</a:t>
            </a:r>
            <a:endParaRPr lang="en-US" dirty="0"/>
          </a:p>
        </p:txBody>
      </p:sp>
      <p:sp>
        <p:nvSpPr>
          <p:cNvPr id="4" name="TextBox 3"/>
          <p:cNvSpPr txBox="1"/>
          <p:nvPr/>
        </p:nvSpPr>
        <p:spPr>
          <a:xfrm>
            <a:off x="10007760" y="6234545"/>
            <a:ext cx="1930080" cy="369332"/>
          </a:xfrm>
          <a:prstGeom prst="rect">
            <a:avLst/>
          </a:prstGeom>
          <a:noFill/>
        </p:spPr>
        <p:txBody>
          <a:bodyPr wrap="none" rtlCol="0">
            <a:spAutoFit/>
          </a:bodyPr>
          <a:lstStyle/>
          <a:p>
            <a:r>
              <a:rPr lang="en-US" dirty="0" smtClean="0"/>
              <a:t>Source: </a:t>
            </a:r>
            <a:r>
              <a:rPr lang="en-US" dirty="0" smtClean="0">
                <a:hlinkClick r:id="rId3"/>
              </a:rPr>
              <a:t>Wikipedia</a:t>
            </a:r>
            <a:endParaRPr lang="en-US" dirty="0"/>
          </a:p>
        </p:txBody>
      </p:sp>
    </p:spTree>
    <p:extLst>
      <p:ext uri="{BB962C8B-B14F-4D97-AF65-F5344CB8AC3E}">
        <p14:creationId xmlns:p14="http://schemas.microsoft.com/office/powerpoint/2010/main" val="13599885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Library – Collections </a:t>
            </a:r>
            <a:endParaRPr lang="en-US" dirty="0"/>
          </a:p>
        </p:txBody>
      </p:sp>
      <p:sp>
        <p:nvSpPr>
          <p:cNvPr id="3" name="Content Placeholder 2"/>
          <p:cNvSpPr>
            <a:spLocks noGrp="1"/>
          </p:cNvSpPr>
          <p:nvPr>
            <p:ph idx="1"/>
          </p:nvPr>
        </p:nvSpPr>
        <p:spPr>
          <a:xfrm>
            <a:off x="1371600" y="1690255"/>
            <a:ext cx="10238512" cy="4177145"/>
          </a:xfrm>
        </p:spPr>
        <p:txBody>
          <a:bodyPr>
            <a:normAutofit/>
          </a:bodyPr>
          <a:lstStyle/>
          <a:p>
            <a:r>
              <a:rPr lang="en-US" dirty="0" smtClean="0"/>
              <a:t>Set</a:t>
            </a:r>
          </a:p>
          <a:p>
            <a:pPr lvl="1"/>
            <a:r>
              <a:rPr lang="en-US" dirty="0" smtClean="0"/>
              <a:t>Collection of unique values of any data type, arranged in insertion order</a:t>
            </a:r>
            <a:endParaRPr lang="en-US" dirty="0"/>
          </a:p>
          <a:p>
            <a:pPr lvl="1"/>
            <a:endParaRPr lang="en-US" dirty="0" smtClean="0"/>
          </a:p>
          <a:p>
            <a:r>
              <a:rPr lang="en-US" dirty="0" err="1" smtClean="0"/>
              <a:t>WeakSet</a:t>
            </a:r>
            <a:endParaRPr lang="en-US" dirty="0" smtClean="0"/>
          </a:p>
          <a:p>
            <a:pPr lvl="1"/>
            <a:r>
              <a:rPr lang="en-US" dirty="0" smtClean="0"/>
              <a:t>Collection of unique object references</a:t>
            </a:r>
          </a:p>
          <a:p>
            <a:pPr lvl="1"/>
            <a:r>
              <a:rPr lang="en-US" dirty="0" smtClean="0"/>
              <a:t>Does not implement the </a:t>
            </a:r>
            <a:r>
              <a:rPr lang="en-US" dirty="0" err="1" smtClean="0"/>
              <a:t>iterable</a:t>
            </a:r>
            <a:r>
              <a:rPr lang="en-US" dirty="0" smtClean="0"/>
              <a:t> protocol</a:t>
            </a:r>
          </a:p>
          <a:p>
            <a:pPr lvl="1"/>
            <a:r>
              <a:rPr lang="en-US" dirty="0" smtClean="0"/>
              <a:t>Objects will be garbage collected if </a:t>
            </a:r>
          </a:p>
          <a:p>
            <a:pPr marL="0" lvl="1" indent="0">
              <a:buNone/>
            </a:pPr>
            <a:r>
              <a:rPr lang="en-US" dirty="0" smtClean="0"/>
              <a:t>      there are no other references to them</a:t>
            </a:r>
          </a:p>
          <a:p>
            <a:pPr lvl="1"/>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0912" y="2770909"/>
            <a:ext cx="5029200" cy="3505200"/>
          </a:xfrm>
          <a:prstGeom prst="rect">
            <a:avLst/>
          </a:prstGeom>
        </p:spPr>
      </p:pic>
    </p:spTree>
    <p:extLst>
      <p:ext uri="{BB962C8B-B14F-4D97-AF65-F5344CB8AC3E}">
        <p14:creationId xmlns:p14="http://schemas.microsoft.com/office/powerpoint/2010/main" val="4550026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Library – Collections </a:t>
            </a:r>
            <a:endParaRPr lang="en-US" dirty="0"/>
          </a:p>
        </p:txBody>
      </p:sp>
      <p:sp>
        <p:nvSpPr>
          <p:cNvPr id="3" name="Content Placeholder 2"/>
          <p:cNvSpPr>
            <a:spLocks noGrp="1"/>
          </p:cNvSpPr>
          <p:nvPr>
            <p:ph idx="1"/>
          </p:nvPr>
        </p:nvSpPr>
        <p:spPr>
          <a:xfrm>
            <a:off x="1371600" y="1690255"/>
            <a:ext cx="10238512" cy="4546600"/>
          </a:xfrm>
        </p:spPr>
        <p:txBody>
          <a:bodyPr>
            <a:normAutofit/>
          </a:bodyPr>
          <a:lstStyle/>
          <a:p>
            <a:r>
              <a:rPr lang="en-US" dirty="0" smtClean="0"/>
              <a:t>Map</a:t>
            </a:r>
          </a:p>
          <a:p>
            <a:pPr lvl="1"/>
            <a:r>
              <a:rPr lang="en-US" dirty="0" smtClean="0"/>
              <a:t>Collection of key/value pairs of any data type for both keys and values</a:t>
            </a:r>
            <a:endParaRPr lang="en-US" dirty="0"/>
          </a:p>
          <a:p>
            <a:pPr lvl="1"/>
            <a:endParaRPr lang="en-US" dirty="0" smtClean="0"/>
          </a:p>
          <a:p>
            <a:r>
              <a:rPr lang="en-US" dirty="0" err="1" smtClean="0"/>
              <a:t>WeakMap</a:t>
            </a:r>
            <a:endParaRPr lang="en-US" dirty="0" smtClean="0"/>
          </a:p>
          <a:p>
            <a:pPr lvl="1"/>
            <a:r>
              <a:rPr lang="en-US" dirty="0" smtClean="0"/>
              <a:t>Keys can only be object</a:t>
            </a:r>
          </a:p>
          <a:p>
            <a:pPr marL="0" lvl="1" indent="0">
              <a:buNone/>
            </a:pPr>
            <a:r>
              <a:rPr lang="en-US" dirty="0"/>
              <a:t> </a:t>
            </a:r>
            <a:r>
              <a:rPr lang="en-US" dirty="0" smtClean="0"/>
              <a:t>     references</a:t>
            </a:r>
          </a:p>
          <a:p>
            <a:pPr lvl="1"/>
            <a:r>
              <a:rPr lang="en-US" dirty="0" smtClean="0"/>
              <a:t>Does not implement the</a:t>
            </a:r>
          </a:p>
          <a:p>
            <a:pPr marL="0" lvl="1" indent="0">
              <a:buNone/>
            </a:pPr>
            <a:r>
              <a:rPr lang="en-US" dirty="0"/>
              <a:t> </a:t>
            </a:r>
            <a:r>
              <a:rPr lang="en-US" dirty="0" smtClean="0"/>
              <a:t>     </a:t>
            </a:r>
            <a:r>
              <a:rPr lang="en-US" dirty="0" err="1" smtClean="0"/>
              <a:t>iterable</a:t>
            </a:r>
            <a:r>
              <a:rPr lang="en-US" dirty="0" smtClean="0"/>
              <a:t> protocol</a:t>
            </a:r>
          </a:p>
          <a:p>
            <a:pPr lvl="1"/>
            <a:r>
              <a:rPr lang="en-US" dirty="0" smtClean="0"/>
              <a:t>Objects will be garbage</a:t>
            </a:r>
          </a:p>
          <a:p>
            <a:pPr marL="0" lvl="1" indent="0">
              <a:buNone/>
            </a:pPr>
            <a:r>
              <a:rPr lang="en-US" dirty="0"/>
              <a:t> </a:t>
            </a:r>
            <a:r>
              <a:rPr lang="en-US" dirty="0" smtClean="0"/>
              <a:t>     collected if there are no</a:t>
            </a:r>
          </a:p>
          <a:p>
            <a:pPr marL="0" lvl="1" indent="0">
              <a:buNone/>
            </a:pPr>
            <a:r>
              <a:rPr lang="en-US" dirty="0"/>
              <a:t> </a:t>
            </a:r>
            <a:r>
              <a:rPr lang="en-US" dirty="0" smtClean="0"/>
              <a:t>     other references to them</a:t>
            </a:r>
          </a:p>
          <a:p>
            <a:pPr lvl="1"/>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3412" y="2899064"/>
            <a:ext cx="6616700" cy="3060700"/>
          </a:xfrm>
          <a:prstGeom prst="rect">
            <a:avLst/>
          </a:prstGeom>
        </p:spPr>
      </p:pic>
    </p:spTree>
    <p:extLst>
      <p:ext uri="{BB962C8B-B14F-4D97-AF65-F5344CB8AC3E}">
        <p14:creationId xmlns:p14="http://schemas.microsoft.com/office/powerpoint/2010/main" val="17269613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Library </a:t>
            </a:r>
            <a:r>
              <a:rPr lang="en-US" dirty="0" smtClean="0"/>
              <a:t>– Object </a:t>
            </a:r>
            <a:endParaRPr lang="en-US" dirty="0"/>
          </a:p>
        </p:txBody>
      </p:sp>
      <p:sp>
        <p:nvSpPr>
          <p:cNvPr id="3" name="Content Placeholder 2"/>
          <p:cNvSpPr>
            <a:spLocks noGrp="1"/>
          </p:cNvSpPr>
          <p:nvPr>
            <p:ph idx="1"/>
          </p:nvPr>
        </p:nvSpPr>
        <p:spPr/>
        <p:txBody>
          <a:bodyPr/>
          <a:lstStyle/>
          <a:p>
            <a:r>
              <a:rPr lang="en-US" dirty="0" smtClean="0"/>
              <a:t>Long live the __proto__</a:t>
            </a:r>
          </a:p>
          <a:p>
            <a:pPr lvl="1"/>
            <a:r>
              <a:rPr lang="en-US" dirty="0" err="1" smtClean="0"/>
              <a:t>Accessor</a:t>
            </a:r>
            <a:r>
              <a:rPr lang="en-US" dirty="0" smtClean="0"/>
              <a:t> property that exposes the internal [[prototype]] property</a:t>
            </a:r>
          </a:p>
          <a:p>
            <a:pPr lvl="1"/>
            <a:r>
              <a:rPr lang="en-US" dirty="0" smtClean="0"/>
              <a:t>Same as what was already implemented in some browsers, </a:t>
            </a:r>
            <a:r>
              <a:rPr lang="en-US" dirty="0"/>
              <a:t>but now standardized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9100" y="3665678"/>
            <a:ext cx="6426200" cy="2755900"/>
          </a:xfrm>
          <a:prstGeom prst="rect">
            <a:avLst/>
          </a:prstGeom>
        </p:spPr>
      </p:pic>
    </p:spTree>
    <p:extLst>
      <p:ext uri="{BB962C8B-B14F-4D97-AF65-F5344CB8AC3E}">
        <p14:creationId xmlns:p14="http://schemas.microsoft.com/office/powerpoint/2010/main" val="49838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Library </a:t>
            </a:r>
            <a:r>
              <a:rPr lang="en-US" dirty="0" smtClean="0"/>
              <a:t>– Object </a:t>
            </a:r>
            <a:endParaRPr lang="en-US" dirty="0"/>
          </a:p>
        </p:txBody>
      </p:sp>
      <p:sp>
        <p:nvSpPr>
          <p:cNvPr id="3" name="Content Placeholder 2"/>
          <p:cNvSpPr>
            <a:spLocks noGrp="1"/>
          </p:cNvSpPr>
          <p:nvPr>
            <p:ph idx="1"/>
          </p:nvPr>
        </p:nvSpPr>
        <p:spPr/>
        <p:txBody>
          <a:bodyPr/>
          <a:lstStyle/>
          <a:p>
            <a:r>
              <a:rPr lang="en-US" dirty="0" smtClean="0"/>
              <a:t>Long live the __proto__</a:t>
            </a:r>
          </a:p>
          <a:p>
            <a:pPr lvl="1"/>
            <a:r>
              <a:rPr lang="en-US" dirty="0" err="1" smtClean="0"/>
              <a:t>Accessor</a:t>
            </a:r>
            <a:r>
              <a:rPr lang="en-US" dirty="0" smtClean="0"/>
              <a:t> property that exposes the internal [[prototype]] property</a:t>
            </a:r>
          </a:p>
          <a:p>
            <a:pPr lvl="1"/>
            <a:r>
              <a:rPr lang="en-US" dirty="0" smtClean="0"/>
              <a:t>Same as what was already implemented in some browsers, but standardized now</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9100" y="3665678"/>
            <a:ext cx="6426200" cy="27559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175" y="2493815"/>
            <a:ext cx="10118049" cy="3741882"/>
          </a:xfrm>
          <a:prstGeom prst="rect">
            <a:avLst/>
          </a:prstGeom>
        </p:spPr>
      </p:pic>
    </p:spTree>
    <p:extLst>
      <p:ext uri="{BB962C8B-B14F-4D97-AF65-F5344CB8AC3E}">
        <p14:creationId xmlns:p14="http://schemas.microsoft.com/office/powerpoint/2010/main" val="5424239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Library – Object </a:t>
            </a:r>
            <a:endParaRPr lang="en-US" dirty="0"/>
          </a:p>
        </p:txBody>
      </p:sp>
      <p:sp>
        <p:nvSpPr>
          <p:cNvPr id="3" name="Content Placeholder 2"/>
          <p:cNvSpPr>
            <a:spLocks noGrp="1"/>
          </p:cNvSpPr>
          <p:nvPr>
            <p:ph idx="1"/>
          </p:nvPr>
        </p:nvSpPr>
        <p:spPr/>
        <p:txBody>
          <a:bodyPr>
            <a:normAutofit lnSpcReduction="10000"/>
          </a:bodyPr>
          <a:lstStyle/>
          <a:p>
            <a:r>
              <a:rPr lang="en-US" dirty="0" err="1" smtClean="0"/>
              <a:t>Object.is</a:t>
            </a:r>
            <a:r>
              <a:rPr lang="en-US" dirty="0" smtClean="0"/>
              <a:t>(value1, value2)</a:t>
            </a:r>
          </a:p>
          <a:p>
            <a:pPr lvl="1"/>
            <a:r>
              <a:rPr lang="en-US" dirty="0" smtClean="0"/>
              <a:t>Similar to === but </a:t>
            </a:r>
            <a:r>
              <a:rPr lang="en-US" dirty="0" err="1" smtClean="0"/>
              <a:t>NaN</a:t>
            </a:r>
            <a:r>
              <a:rPr lang="en-US" dirty="0" smtClean="0"/>
              <a:t> is </a:t>
            </a:r>
            <a:r>
              <a:rPr lang="en-US" dirty="0" err="1" smtClean="0"/>
              <a:t>NaN</a:t>
            </a:r>
            <a:endParaRPr lang="en-US" dirty="0" smtClean="0"/>
          </a:p>
          <a:p>
            <a:pPr lvl="1"/>
            <a:endParaRPr lang="en-US" dirty="0"/>
          </a:p>
          <a:p>
            <a:r>
              <a:rPr lang="en-US" dirty="0" err="1" smtClean="0"/>
              <a:t>Object.setPrototypeOf</a:t>
            </a:r>
            <a:r>
              <a:rPr lang="en-US" dirty="0" smtClean="0"/>
              <a:t>(object, prototype)</a:t>
            </a:r>
          </a:p>
          <a:p>
            <a:pPr lvl="1"/>
            <a:r>
              <a:rPr lang="en-US" dirty="0" smtClean="0"/>
              <a:t>Same as __proto__ but the recommended version</a:t>
            </a:r>
          </a:p>
          <a:p>
            <a:pPr lvl="1"/>
            <a:r>
              <a:rPr lang="en-US" dirty="0" smtClean="0"/>
              <a:t>We already had a </a:t>
            </a:r>
            <a:r>
              <a:rPr lang="en-US" dirty="0" err="1" smtClean="0"/>
              <a:t>Object.getPrototypeOf</a:t>
            </a:r>
            <a:r>
              <a:rPr lang="en-US" dirty="0" smtClean="0"/>
              <a:t> in ES5.1</a:t>
            </a:r>
          </a:p>
          <a:p>
            <a:pPr lvl="1"/>
            <a:endParaRPr lang="en-US" dirty="0"/>
          </a:p>
          <a:p>
            <a:r>
              <a:rPr lang="en-US" dirty="0" err="1" smtClean="0"/>
              <a:t>Object.assign</a:t>
            </a:r>
            <a:r>
              <a:rPr lang="en-US" dirty="0" smtClean="0"/>
              <a:t>(</a:t>
            </a:r>
            <a:r>
              <a:rPr lang="en-US" dirty="0" err="1" smtClean="0"/>
              <a:t>targetObj</a:t>
            </a:r>
            <a:r>
              <a:rPr lang="en-US" dirty="0" smtClean="0"/>
              <a:t>, </a:t>
            </a:r>
            <a:r>
              <a:rPr lang="en-US" dirty="0" err="1" smtClean="0"/>
              <a:t>sourceObjs</a:t>
            </a:r>
            <a:r>
              <a:rPr lang="en-US" dirty="0" smtClean="0"/>
              <a:t>…)</a:t>
            </a:r>
          </a:p>
          <a:p>
            <a:pPr lvl="1"/>
            <a:r>
              <a:rPr lang="en-US" dirty="0" smtClean="0"/>
              <a:t>Copy </a:t>
            </a:r>
            <a:r>
              <a:rPr lang="en-US" dirty="0"/>
              <a:t>the values of all enumerable own properties from one or more source objects to a target object</a:t>
            </a:r>
          </a:p>
        </p:txBody>
      </p:sp>
    </p:spTree>
    <p:extLst>
      <p:ext uri="{BB962C8B-B14F-4D97-AF65-F5344CB8AC3E}">
        <p14:creationId xmlns:p14="http://schemas.microsoft.com/office/powerpoint/2010/main" val="17619421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new</a:t>
            </a:r>
            <a:endParaRPr lang="en-US" dirty="0"/>
          </a:p>
        </p:txBody>
      </p:sp>
      <p:sp>
        <p:nvSpPr>
          <p:cNvPr id="11" name="Rounded Rectangle 10"/>
          <p:cNvSpPr/>
          <p:nvPr/>
        </p:nvSpPr>
        <p:spPr>
          <a:xfrm>
            <a:off x="5112572" y="1806162"/>
            <a:ext cx="2119256" cy="1118796"/>
          </a:xfrm>
          <a:prstGeom prst="roundRect">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Libraries</a:t>
            </a:r>
            <a:endParaRPr lang="en-US" dirty="0"/>
          </a:p>
        </p:txBody>
      </p:sp>
      <p:sp>
        <p:nvSpPr>
          <p:cNvPr id="12" name="Rounded Rectangle 11"/>
          <p:cNvSpPr/>
          <p:nvPr/>
        </p:nvSpPr>
        <p:spPr>
          <a:xfrm>
            <a:off x="2182458" y="1806162"/>
            <a:ext cx="2119256" cy="1118796"/>
          </a:xfrm>
          <a:prstGeom prst="roundRect">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Syntax</a:t>
            </a:r>
            <a:endParaRPr lang="en-US" dirty="0"/>
          </a:p>
        </p:txBody>
      </p:sp>
      <p:sp>
        <p:nvSpPr>
          <p:cNvPr id="5" name="Rounded Rectangle 4"/>
          <p:cNvSpPr/>
          <p:nvPr/>
        </p:nvSpPr>
        <p:spPr>
          <a:xfrm>
            <a:off x="8042686" y="1806162"/>
            <a:ext cx="2119256" cy="11187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Iterators</a:t>
            </a:r>
            <a:endParaRPr lang="en-US" dirty="0"/>
          </a:p>
        </p:txBody>
      </p:sp>
    </p:spTree>
    <p:extLst>
      <p:ext uri="{BB962C8B-B14F-4D97-AF65-F5344CB8AC3E}">
        <p14:creationId xmlns:p14="http://schemas.microsoft.com/office/powerpoint/2010/main" val="15286115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Iterators – Symbols </a:t>
            </a:r>
            <a:endParaRPr lang="en-US" dirty="0"/>
          </a:p>
        </p:txBody>
      </p:sp>
      <p:sp>
        <p:nvSpPr>
          <p:cNvPr id="3" name="Content Placeholder 2"/>
          <p:cNvSpPr>
            <a:spLocks noGrp="1"/>
          </p:cNvSpPr>
          <p:nvPr>
            <p:ph idx="1"/>
          </p:nvPr>
        </p:nvSpPr>
        <p:spPr>
          <a:xfrm>
            <a:off x="1371600" y="2286000"/>
            <a:ext cx="2895600" cy="3581400"/>
          </a:xfrm>
        </p:spPr>
        <p:txBody>
          <a:bodyPr/>
          <a:lstStyle/>
          <a:p>
            <a:r>
              <a:rPr lang="en-US" dirty="0" smtClean="0"/>
              <a:t>New primitive type</a:t>
            </a:r>
          </a:p>
          <a:p>
            <a:r>
              <a:rPr lang="en-US" dirty="0" smtClean="0"/>
              <a:t>Unique and immutable</a:t>
            </a:r>
          </a:p>
          <a:p>
            <a:r>
              <a:rPr lang="en-US" dirty="0" smtClean="0"/>
              <a:t>No literal form – we need to use Symbol() function</a:t>
            </a:r>
          </a:p>
          <a:p>
            <a:r>
              <a:rPr lang="en-US" dirty="0" smtClean="0"/>
              <a:t>Can be used as property keys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8500" y="1746250"/>
            <a:ext cx="7124700" cy="4660900"/>
          </a:xfrm>
          <a:prstGeom prst="rect">
            <a:avLst/>
          </a:prstGeom>
        </p:spPr>
      </p:pic>
    </p:spTree>
    <p:extLst>
      <p:ext uri="{BB962C8B-B14F-4D97-AF65-F5344CB8AC3E}">
        <p14:creationId xmlns:p14="http://schemas.microsoft.com/office/powerpoint/2010/main" val="9180147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Iterators – Symbols</a:t>
            </a:r>
            <a:endParaRPr lang="en-US" dirty="0"/>
          </a:p>
        </p:txBody>
      </p:sp>
      <p:sp>
        <p:nvSpPr>
          <p:cNvPr id="3" name="Content Placeholder 2"/>
          <p:cNvSpPr>
            <a:spLocks noGrp="1"/>
          </p:cNvSpPr>
          <p:nvPr>
            <p:ph idx="1"/>
          </p:nvPr>
        </p:nvSpPr>
        <p:spPr>
          <a:xfrm>
            <a:off x="1590963" y="1953491"/>
            <a:ext cx="4308764" cy="606136"/>
          </a:xfrm>
        </p:spPr>
        <p:txBody>
          <a:bodyPr/>
          <a:lstStyle/>
          <a:p>
            <a:pPr algn="ctr"/>
            <a:r>
              <a:rPr lang="en-US" dirty="0" err="1" smtClean="0"/>
              <a:t>Object.getOwnPropertySymbols</a:t>
            </a:r>
            <a:r>
              <a:rPr lang="en-US" dirty="0" smtClean="0"/>
              <a:t>()</a:t>
            </a:r>
            <a:endParaRPr lang="en-US" dirty="0"/>
          </a:p>
        </p:txBody>
      </p:sp>
      <p:sp>
        <p:nvSpPr>
          <p:cNvPr id="4" name="Content Placeholder 2"/>
          <p:cNvSpPr txBox="1">
            <a:spLocks/>
          </p:cNvSpPr>
          <p:nvPr/>
        </p:nvSpPr>
        <p:spPr>
          <a:xfrm>
            <a:off x="7940036" y="1939636"/>
            <a:ext cx="2597728" cy="60613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lgn="ctr"/>
            <a:r>
              <a:rPr lang="en-US" dirty="0" err="1" smtClean="0"/>
              <a:t>Symbol.for</a:t>
            </a:r>
            <a:r>
              <a:rPr lang="en-US" dirty="0" smtClean="0"/>
              <a:t>(string)</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945" y="2647372"/>
            <a:ext cx="5384800" cy="35306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556" y="2647372"/>
            <a:ext cx="4914689" cy="3530600"/>
          </a:xfrm>
          <a:prstGeom prst="rect">
            <a:avLst/>
          </a:prstGeom>
        </p:spPr>
      </p:pic>
    </p:spTree>
    <p:extLst>
      <p:ext uri="{BB962C8B-B14F-4D97-AF65-F5344CB8AC3E}">
        <p14:creationId xmlns:p14="http://schemas.microsoft.com/office/powerpoint/2010/main" val="16559978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Iterators </a:t>
            </a:r>
            <a:r>
              <a:rPr lang="en-US" dirty="0" smtClean="0"/>
              <a:t>– Well-known Symbols</a:t>
            </a:r>
            <a:endParaRPr lang="en-US" dirty="0"/>
          </a:p>
        </p:txBody>
      </p:sp>
      <p:sp>
        <p:nvSpPr>
          <p:cNvPr id="3" name="Content Placeholder 2"/>
          <p:cNvSpPr>
            <a:spLocks noGrp="1"/>
          </p:cNvSpPr>
          <p:nvPr>
            <p:ph idx="1"/>
          </p:nvPr>
        </p:nvSpPr>
        <p:spPr>
          <a:xfrm>
            <a:off x="1371600" y="1801091"/>
            <a:ext cx="9601200" cy="4066309"/>
          </a:xfrm>
        </p:spPr>
        <p:txBody>
          <a:bodyPr>
            <a:normAutofit fontScale="92500" lnSpcReduction="20000"/>
          </a:bodyPr>
          <a:lstStyle/>
          <a:p>
            <a:r>
              <a:rPr lang="en-US" dirty="0" err="1" smtClean="0"/>
              <a:t>Symbol.iterator</a:t>
            </a:r>
            <a:r>
              <a:rPr lang="en-US" dirty="0" smtClean="0"/>
              <a:t> =&gt; @@iterator</a:t>
            </a:r>
          </a:p>
          <a:p>
            <a:r>
              <a:rPr lang="en-US" dirty="0" err="1" smtClean="0"/>
              <a:t>Symbol.match</a:t>
            </a:r>
            <a:r>
              <a:rPr lang="en-US" dirty="0" smtClean="0"/>
              <a:t> =&gt; @@match</a:t>
            </a:r>
          </a:p>
          <a:p>
            <a:r>
              <a:rPr lang="en-US" dirty="0" err="1" smtClean="0"/>
              <a:t>Symbol.search</a:t>
            </a:r>
            <a:r>
              <a:rPr lang="en-US" dirty="0" smtClean="0"/>
              <a:t> =&gt; @@search</a:t>
            </a:r>
          </a:p>
          <a:p>
            <a:r>
              <a:rPr lang="en-US" dirty="0" err="1" smtClean="0"/>
              <a:t>Symbol.replace</a:t>
            </a:r>
            <a:r>
              <a:rPr lang="en-US" dirty="0" smtClean="0"/>
              <a:t> =&gt; @@replace</a:t>
            </a:r>
          </a:p>
          <a:p>
            <a:r>
              <a:rPr lang="en-US" dirty="0" err="1" smtClean="0"/>
              <a:t>Symbol.split</a:t>
            </a:r>
            <a:r>
              <a:rPr lang="en-US" dirty="0" smtClean="0"/>
              <a:t> =&gt; @@split</a:t>
            </a:r>
          </a:p>
          <a:p>
            <a:r>
              <a:rPr lang="en-US" dirty="0" err="1" smtClean="0"/>
              <a:t>Symbol.hasInstance</a:t>
            </a:r>
            <a:r>
              <a:rPr lang="en-US" dirty="0" smtClean="0"/>
              <a:t> =&gt; @@</a:t>
            </a:r>
            <a:r>
              <a:rPr lang="en-US" dirty="0" err="1" smtClean="0"/>
              <a:t>hasInstance</a:t>
            </a:r>
            <a:endParaRPr lang="en-US" dirty="0" smtClean="0"/>
          </a:p>
          <a:p>
            <a:r>
              <a:rPr lang="en-US" dirty="0" err="1" smtClean="0"/>
              <a:t>Symbol.species</a:t>
            </a:r>
            <a:r>
              <a:rPr lang="en-US" dirty="0" smtClean="0"/>
              <a:t> =&gt; @@species</a:t>
            </a:r>
          </a:p>
          <a:p>
            <a:r>
              <a:rPr lang="en-US" dirty="0" err="1" smtClean="0"/>
              <a:t>Symbol.unscopables</a:t>
            </a:r>
            <a:r>
              <a:rPr lang="en-US" dirty="0" smtClean="0"/>
              <a:t> =&gt; @@</a:t>
            </a:r>
            <a:r>
              <a:rPr lang="en-US" dirty="0" err="1" smtClean="0"/>
              <a:t>unscopables</a:t>
            </a:r>
            <a:endParaRPr lang="en-US" dirty="0" smtClean="0"/>
          </a:p>
          <a:p>
            <a:r>
              <a:rPr lang="en-US" dirty="0" err="1" smtClean="0"/>
              <a:t>Symbol.isConcatSpreadable</a:t>
            </a:r>
            <a:r>
              <a:rPr lang="en-US" dirty="0" smtClean="0"/>
              <a:t> =&gt; @@</a:t>
            </a:r>
            <a:r>
              <a:rPr lang="en-US" dirty="0" err="1" smtClean="0"/>
              <a:t>isConcatSpreadable</a:t>
            </a:r>
            <a:r>
              <a:rPr lang="en-US" dirty="0" smtClean="0"/>
              <a:t> </a:t>
            </a:r>
          </a:p>
          <a:p>
            <a:r>
              <a:rPr lang="en-US" dirty="0" err="1" smtClean="0"/>
              <a:t>Symbol.toPrimitive</a:t>
            </a:r>
            <a:r>
              <a:rPr lang="en-US" dirty="0" smtClean="0"/>
              <a:t> =&gt; @@</a:t>
            </a:r>
            <a:r>
              <a:rPr lang="en-US" dirty="0" err="1" smtClean="0"/>
              <a:t>toPrimitive</a:t>
            </a:r>
            <a:endParaRPr lang="en-US" dirty="0" smtClean="0"/>
          </a:p>
          <a:p>
            <a:r>
              <a:rPr lang="en-US" dirty="0" err="1" smtClean="0"/>
              <a:t>Symbol.toStringTag</a:t>
            </a:r>
            <a:r>
              <a:rPr lang="en-US" dirty="0" smtClean="0"/>
              <a:t> =&gt; @@</a:t>
            </a:r>
            <a:r>
              <a:rPr lang="en-US" dirty="0" err="1" smtClean="0"/>
              <a:t>toStringTag</a:t>
            </a:r>
            <a:endParaRPr lang="en-US" dirty="0" smtClean="0"/>
          </a:p>
          <a:p>
            <a:endParaRPr lang="en-US" dirty="0"/>
          </a:p>
        </p:txBody>
      </p:sp>
    </p:spTree>
    <p:extLst>
      <p:ext uri="{BB962C8B-B14F-4D97-AF65-F5344CB8AC3E}">
        <p14:creationId xmlns:p14="http://schemas.microsoft.com/office/powerpoint/2010/main" val="116431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Iterators – The iterator protocol</a:t>
            </a:r>
            <a:endParaRPr lang="en-US" dirty="0"/>
          </a:p>
        </p:txBody>
      </p:sp>
      <p:sp>
        <p:nvSpPr>
          <p:cNvPr id="3" name="Content Placeholder 2"/>
          <p:cNvSpPr>
            <a:spLocks noGrp="1"/>
          </p:cNvSpPr>
          <p:nvPr>
            <p:ph idx="1"/>
          </p:nvPr>
        </p:nvSpPr>
        <p:spPr>
          <a:xfrm>
            <a:off x="1371600" y="1676400"/>
            <a:ext cx="9601200" cy="3581400"/>
          </a:xfrm>
        </p:spPr>
        <p:txBody>
          <a:bodyPr/>
          <a:lstStyle/>
          <a:p>
            <a:r>
              <a:rPr lang="en-US" dirty="0" smtClean="0"/>
              <a:t>Set of rules that an object needs to follow for implementing the interface, which when used, a loop or a construct can iterate over a group of values of the object.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600" y="2538845"/>
            <a:ext cx="8331200" cy="3873500"/>
          </a:xfrm>
          <a:prstGeom prst="rect">
            <a:avLst/>
          </a:prstGeom>
        </p:spPr>
      </p:pic>
    </p:spTree>
    <p:extLst>
      <p:ext uri="{BB962C8B-B14F-4D97-AF65-F5344CB8AC3E}">
        <p14:creationId xmlns:p14="http://schemas.microsoft.com/office/powerpoint/2010/main" val="8478857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Chrome 49 – 90% features</a:t>
            </a:r>
          </a:p>
          <a:p>
            <a:r>
              <a:rPr lang="en-US" dirty="0"/>
              <a:t>Firefox 45– 85%</a:t>
            </a:r>
          </a:p>
          <a:p>
            <a:r>
              <a:rPr lang="en-US" dirty="0"/>
              <a:t>Edge 13 – 79%</a:t>
            </a:r>
          </a:p>
          <a:p>
            <a:r>
              <a:rPr lang="en-US" dirty="0">
                <a:solidFill>
                  <a:srgbClr val="FF0000"/>
                </a:solidFill>
              </a:rPr>
              <a:t>Babel – 74%</a:t>
            </a:r>
          </a:p>
          <a:p>
            <a:r>
              <a:rPr lang="en-US" dirty="0" err="1">
                <a:solidFill>
                  <a:srgbClr val="FF0000"/>
                </a:solidFill>
              </a:rPr>
              <a:t>TypeScript</a:t>
            </a:r>
            <a:r>
              <a:rPr lang="en-US" dirty="0">
                <a:solidFill>
                  <a:srgbClr val="FF0000"/>
                </a:solidFill>
              </a:rPr>
              <a:t> – 60%</a:t>
            </a:r>
          </a:p>
          <a:p>
            <a:r>
              <a:rPr lang="en-US" dirty="0" err="1">
                <a:solidFill>
                  <a:srgbClr val="FF0000"/>
                </a:solidFill>
              </a:rPr>
              <a:t>Traceur</a:t>
            </a:r>
            <a:r>
              <a:rPr lang="en-US" dirty="0">
                <a:solidFill>
                  <a:srgbClr val="FF0000"/>
                </a:solidFill>
              </a:rPr>
              <a:t> – 58%</a:t>
            </a:r>
          </a:p>
          <a:p>
            <a:r>
              <a:rPr lang="en-US" dirty="0"/>
              <a:t>Node 5 – 56%</a:t>
            </a:r>
          </a:p>
          <a:p>
            <a:r>
              <a:rPr lang="en-US" dirty="0"/>
              <a:t>Safari 9 – 53%</a:t>
            </a:r>
          </a:p>
        </p:txBody>
      </p:sp>
      <p:sp>
        <p:nvSpPr>
          <p:cNvPr id="4" name="Rounded Rectangle 3"/>
          <p:cNvSpPr/>
          <p:nvPr/>
        </p:nvSpPr>
        <p:spPr>
          <a:xfrm>
            <a:off x="6626712" y="3495787"/>
            <a:ext cx="3141232" cy="11618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TRANSPILER</a:t>
            </a:r>
            <a:endParaRPr lang="en-US" dirty="0"/>
          </a:p>
        </p:txBody>
      </p:sp>
      <p:sp>
        <p:nvSpPr>
          <p:cNvPr id="7" name="Folded Corner 6"/>
          <p:cNvSpPr/>
          <p:nvPr/>
        </p:nvSpPr>
        <p:spPr>
          <a:xfrm>
            <a:off x="7597485" y="2071968"/>
            <a:ext cx="1199682" cy="93545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ES 2015</a:t>
            </a:r>
            <a:endParaRPr lang="en-US" dirty="0"/>
          </a:p>
        </p:txBody>
      </p:sp>
      <p:sp>
        <p:nvSpPr>
          <p:cNvPr id="10" name="Folded Corner 9"/>
          <p:cNvSpPr/>
          <p:nvPr/>
        </p:nvSpPr>
        <p:spPr>
          <a:xfrm>
            <a:off x="7597485" y="5145974"/>
            <a:ext cx="1199682" cy="935458"/>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ES 5</a:t>
            </a:r>
            <a:endParaRPr lang="en-US" dirty="0"/>
          </a:p>
        </p:txBody>
      </p:sp>
      <p:sp>
        <p:nvSpPr>
          <p:cNvPr id="13" name="Down Arrow 12"/>
          <p:cNvSpPr/>
          <p:nvPr/>
        </p:nvSpPr>
        <p:spPr>
          <a:xfrm>
            <a:off x="7960658" y="3080946"/>
            <a:ext cx="473336" cy="365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7960658" y="4706694"/>
            <a:ext cx="473336" cy="365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stCxn id="4" idx="1"/>
          </p:cNvCxnSpPr>
          <p:nvPr/>
        </p:nvCxnSpPr>
        <p:spPr>
          <a:xfrm flipH="1" flipV="1">
            <a:off x="3380509" y="3810000"/>
            <a:ext cx="3246203" cy="26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1"/>
          </p:cNvCxnSpPr>
          <p:nvPr/>
        </p:nvCxnSpPr>
        <p:spPr>
          <a:xfrm flipH="1">
            <a:off x="3879273" y="4076700"/>
            <a:ext cx="2747439" cy="135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284851" y="6220690"/>
            <a:ext cx="1699440" cy="369332"/>
          </a:xfrm>
          <a:prstGeom prst="rect">
            <a:avLst/>
          </a:prstGeom>
          <a:noFill/>
        </p:spPr>
        <p:txBody>
          <a:bodyPr wrap="none" rtlCol="0">
            <a:spAutoFit/>
          </a:bodyPr>
          <a:lstStyle/>
          <a:p>
            <a:r>
              <a:rPr lang="en-US" dirty="0" smtClean="0"/>
              <a:t>Source: </a:t>
            </a:r>
            <a:r>
              <a:rPr lang="en-US" dirty="0" err="1" smtClean="0">
                <a:hlinkClick r:id="rId3"/>
              </a:rPr>
              <a:t>Kangax</a:t>
            </a:r>
            <a:endParaRPr lang="en-US" dirty="0"/>
          </a:p>
        </p:txBody>
      </p:sp>
      <p:cxnSp>
        <p:nvCxnSpPr>
          <p:cNvPr id="12" name="Straight Arrow Connector 11"/>
          <p:cNvCxnSpPr>
            <a:stCxn id="4" idx="1"/>
          </p:cNvCxnSpPr>
          <p:nvPr/>
        </p:nvCxnSpPr>
        <p:spPr>
          <a:xfrm flipH="1">
            <a:off x="3505200" y="4076700"/>
            <a:ext cx="3121512" cy="580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itle 1"/>
          <p:cNvSpPr>
            <a:spLocks noGrp="1"/>
          </p:cNvSpPr>
          <p:nvPr>
            <p:ph type="title"/>
          </p:nvPr>
        </p:nvSpPr>
        <p:spPr>
          <a:xfrm>
            <a:off x="1371600" y="685800"/>
            <a:ext cx="9601200" cy="1485900"/>
          </a:xfrm>
        </p:spPr>
        <p:txBody>
          <a:bodyPr/>
          <a:lstStyle/>
          <a:p>
            <a:r>
              <a:rPr lang="en-US" dirty="0" smtClean="0"/>
              <a:t>Where can you use ES 2015?</a:t>
            </a:r>
            <a:br>
              <a:rPr lang="en-US" dirty="0" smtClean="0"/>
            </a:br>
            <a:r>
              <a:rPr lang="en-US" dirty="0" smtClean="0"/>
              <a:t>(April 2016)</a:t>
            </a:r>
            <a:endParaRPr lang="en-US" dirty="0"/>
          </a:p>
        </p:txBody>
      </p:sp>
    </p:spTree>
    <p:extLst>
      <p:ext uri="{BB962C8B-B14F-4D97-AF65-F5344CB8AC3E}">
        <p14:creationId xmlns:p14="http://schemas.microsoft.com/office/powerpoint/2010/main" val="8847732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Iterators – The </a:t>
            </a:r>
            <a:r>
              <a:rPr lang="en-US" dirty="0" err="1" smtClean="0"/>
              <a:t>iterable</a:t>
            </a:r>
            <a:r>
              <a:rPr lang="en-US" dirty="0" smtClean="0"/>
              <a:t> protocol</a:t>
            </a:r>
            <a:endParaRPr lang="en-US" dirty="0"/>
          </a:p>
        </p:txBody>
      </p:sp>
      <p:sp>
        <p:nvSpPr>
          <p:cNvPr id="3" name="Content Placeholder 2"/>
          <p:cNvSpPr>
            <a:spLocks noGrp="1"/>
          </p:cNvSpPr>
          <p:nvPr>
            <p:ph idx="1"/>
          </p:nvPr>
        </p:nvSpPr>
        <p:spPr>
          <a:xfrm>
            <a:off x="1145309" y="1974274"/>
            <a:ext cx="2535382" cy="3581400"/>
          </a:xfrm>
        </p:spPr>
        <p:txBody>
          <a:bodyPr/>
          <a:lstStyle/>
          <a:p>
            <a:r>
              <a:rPr lang="en-US" dirty="0" smtClean="0"/>
              <a:t>Any object that implements the </a:t>
            </a:r>
            <a:r>
              <a:rPr lang="en-US" dirty="0" err="1" smtClean="0"/>
              <a:t>iterable</a:t>
            </a:r>
            <a:r>
              <a:rPr lang="en-US" dirty="0" smtClean="0"/>
              <a:t> protocol is an </a:t>
            </a:r>
            <a:r>
              <a:rPr lang="en-US" dirty="0" err="1" smtClean="0"/>
              <a:t>iterable</a:t>
            </a:r>
            <a:endParaRPr lang="en-US" dirty="0" smtClean="0"/>
          </a:p>
          <a:p>
            <a:endParaRPr lang="en-US" dirty="0" smtClean="0"/>
          </a:p>
          <a:p>
            <a:r>
              <a:rPr lang="en-US" dirty="0" smtClean="0"/>
              <a:t>That object needs to provide the @@iterator method implementing the iterator protocol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235" y="1780310"/>
            <a:ext cx="7292109" cy="4448583"/>
          </a:xfrm>
          <a:prstGeom prst="rect">
            <a:avLst/>
          </a:prstGeom>
        </p:spPr>
      </p:pic>
    </p:spTree>
    <p:extLst>
      <p:ext uri="{BB962C8B-B14F-4D97-AF65-F5344CB8AC3E}">
        <p14:creationId xmlns:p14="http://schemas.microsoft.com/office/powerpoint/2010/main" val="8418453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Generators – The iterator factory</a:t>
            </a:r>
            <a:endParaRPr lang="en-US" dirty="0"/>
          </a:p>
        </p:txBody>
      </p:sp>
      <p:sp>
        <p:nvSpPr>
          <p:cNvPr id="3" name="Content Placeholder 2"/>
          <p:cNvSpPr>
            <a:spLocks noGrp="1"/>
          </p:cNvSpPr>
          <p:nvPr>
            <p:ph idx="1"/>
          </p:nvPr>
        </p:nvSpPr>
        <p:spPr>
          <a:xfrm>
            <a:off x="1052946" y="1801091"/>
            <a:ext cx="4156364" cy="4627418"/>
          </a:xfrm>
        </p:spPr>
        <p:txBody>
          <a:bodyPr>
            <a:normAutofit lnSpcReduction="10000"/>
          </a:bodyPr>
          <a:lstStyle/>
          <a:p>
            <a:r>
              <a:rPr lang="en-US" dirty="0" smtClean="0"/>
              <a:t>Unlike a function, doesn’t execute its body immediately</a:t>
            </a:r>
          </a:p>
          <a:p>
            <a:r>
              <a:rPr lang="en-US" dirty="0" smtClean="0"/>
              <a:t>Returns an instance implementing the iterator protocol</a:t>
            </a:r>
          </a:p>
          <a:p>
            <a:r>
              <a:rPr lang="en-US" dirty="0" smtClean="0"/>
              <a:t>Calling next() will execute the body until it finds the ‘yield’ keyword</a:t>
            </a:r>
          </a:p>
          <a:p>
            <a:r>
              <a:rPr lang="en-US" dirty="0" smtClean="0"/>
              <a:t>The ‘yielded’ value is returned in the next().value</a:t>
            </a:r>
          </a:p>
          <a:p>
            <a:r>
              <a:rPr lang="en-US" dirty="0" smtClean="0"/>
              <a:t>Further calls to next() will resume execution until the next ‘yield’</a:t>
            </a:r>
          </a:p>
          <a:p>
            <a:r>
              <a:rPr lang="en-US" dirty="0" smtClean="0"/>
              <a:t>When the execution ends, next().done will be true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0146" y="2008910"/>
            <a:ext cx="6299200" cy="3810000"/>
          </a:xfrm>
          <a:prstGeom prst="rect">
            <a:avLst/>
          </a:prstGeom>
        </p:spPr>
      </p:pic>
    </p:spTree>
    <p:extLst>
      <p:ext uri="{BB962C8B-B14F-4D97-AF65-F5344CB8AC3E}">
        <p14:creationId xmlns:p14="http://schemas.microsoft.com/office/powerpoint/2010/main" val="15908149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Generators – The iterator factory</a:t>
            </a:r>
            <a:endParaRPr lang="en-US" dirty="0"/>
          </a:p>
        </p:txBody>
      </p:sp>
      <p:sp>
        <p:nvSpPr>
          <p:cNvPr id="3" name="Content Placeholder 2"/>
          <p:cNvSpPr>
            <a:spLocks noGrp="1"/>
          </p:cNvSpPr>
          <p:nvPr>
            <p:ph idx="1"/>
          </p:nvPr>
        </p:nvSpPr>
        <p:spPr>
          <a:xfrm>
            <a:off x="1052945" y="1801091"/>
            <a:ext cx="10363200" cy="692727"/>
          </a:xfrm>
        </p:spPr>
        <p:txBody>
          <a:bodyPr>
            <a:normAutofit/>
          </a:bodyPr>
          <a:lstStyle/>
          <a:p>
            <a:r>
              <a:rPr lang="en-US" dirty="0" smtClean="0"/>
              <a:t>By using the optional argument of next() we can change the </a:t>
            </a:r>
            <a:r>
              <a:rPr lang="en-US" smtClean="0"/>
              <a:t>internal state of the generator</a:t>
            </a: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0" y="2492657"/>
            <a:ext cx="7264400" cy="3784600"/>
          </a:xfrm>
          <a:prstGeom prst="rect">
            <a:avLst/>
          </a:prstGeom>
        </p:spPr>
      </p:pic>
    </p:spTree>
    <p:extLst>
      <p:ext uri="{BB962C8B-B14F-4D97-AF65-F5344CB8AC3E}">
        <p14:creationId xmlns:p14="http://schemas.microsoft.com/office/powerpoint/2010/main" val="3633280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Generators – The iterator factory</a:t>
            </a:r>
            <a:endParaRPr lang="en-US" dirty="0"/>
          </a:p>
        </p:txBody>
      </p:sp>
      <p:sp>
        <p:nvSpPr>
          <p:cNvPr id="3" name="Content Placeholder 2"/>
          <p:cNvSpPr>
            <a:spLocks noGrp="1"/>
          </p:cNvSpPr>
          <p:nvPr>
            <p:ph idx="1"/>
          </p:nvPr>
        </p:nvSpPr>
        <p:spPr>
          <a:xfrm>
            <a:off x="1052945" y="2275029"/>
            <a:ext cx="5155623" cy="1382570"/>
          </a:xfrm>
        </p:spPr>
        <p:txBody>
          <a:bodyPr>
            <a:normAutofit/>
          </a:bodyPr>
          <a:lstStyle/>
          <a:p>
            <a:r>
              <a:rPr lang="en-US" dirty="0" smtClean="0"/>
              <a:t>You can anytime end a generator function before it has yielded all the values using return()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945" y="3580821"/>
            <a:ext cx="5155623" cy="210153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8597" y="1954645"/>
            <a:ext cx="5346117" cy="3405909"/>
          </a:xfrm>
          <a:prstGeom prst="rect">
            <a:avLst/>
          </a:prstGeom>
        </p:spPr>
      </p:pic>
      <p:sp>
        <p:nvSpPr>
          <p:cNvPr id="7" name="Content Placeholder 2"/>
          <p:cNvSpPr txBox="1">
            <a:spLocks/>
          </p:cNvSpPr>
          <p:nvPr/>
        </p:nvSpPr>
        <p:spPr>
          <a:xfrm>
            <a:off x="6754961" y="5600121"/>
            <a:ext cx="5155623" cy="759115"/>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smtClean="0"/>
              <a:t>Or manually trigger exceptions from outside the generator</a:t>
            </a:r>
          </a:p>
        </p:txBody>
      </p:sp>
    </p:spTree>
    <p:extLst>
      <p:ext uri="{BB962C8B-B14F-4D97-AF65-F5344CB8AC3E}">
        <p14:creationId xmlns:p14="http://schemas.microsoft.com/office/powerpoint/2010/main" val="20224365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Generators – The iterator factory</a:t>
            </a:r>
            <a:endParaRPr lang="en-US" dirty="0"/>
          </a:p>
        </p:txBody>
      </p:sp>
      <p:sp>
        <p:nvSpPr>
          <p:cNvPr id="3" name="Content Placeholder 2"/>
          <p:cNvSpPr>
            <a:spLocks noGrp="1"/>
          </p:cNvSpPr>
          <p:nvPr>
            <p:ph idx="1"/>
          </p:nvPr>
        </p:nvSpPr>
        <p:spPr>
          <a:xfrm>
            <a:off x="6774872" y="1639451"/>
            <a:ext cx="4578927" cy="1103749"/>
          </a:xfrm>
        </p:spPr>
        <p:txBody>
          <a:bodyPr>
            <a:normAutofit/>
          </a:bodyPr>
          <a:lstStyle/>
          <a:p>
            <a:r>
              <a:rPr lang="en-US" dirty="0" smtClean="0"/>
              <a:t>Last but not least, you can also yield other </a:t>
            </a:r>
            <a:r>
              <a:rPr lang="en-US" dirty="0" err="1" smtClean="0"/>
              <a:t>iterables</a:t>
            </a:r>
            <a:r>
              <a:rPr lang="en-US" dirty="0" smtClean="0"/>
              <a:t> (including generators) inside a generator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639451"/>
            <a:ext cx="5194300" cy="49149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6099" y="3277170"/>
            <a:ext cx="4457700" cy="914400"/>
          </a:xfrm>
          <a:prstGeom prst="rect">
            <a:avLst/>
          </a:prstGeom>
        </p:spPr>
      </p:pic>
      <p:sp>
        <p:nvSpPr>
          <p:cNvPr id="7" name="Content Placeholder 2"/>
          <p:cNvSpPr txBox="1">
            <a:spLocks/>
          </p:cNvSpPr>
          <p:nvPr/>
        </p:nvSpPr>
        <p:spPr>
          <a:xfrm>
            <a:off x="6835485" y="4725540"/>
            <a:ext cx="4578927" cy="1578278"/>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smtClean="0"/>
              <a:t>And start using “for … of” with any </a:t>
            </a:r>
            <a:r>
              <a:rPr lang="en-US" dirty="0" err="1" smtClean="0"/>
              <a:t>iterables</a:t>
            </a:r>
            <a:r>
              <a:rPr lang="en-US" dirty="0" smtClean="0"/>
              <a:t>, including generators, arrays, or anything you build </a:t>
            </a:r>
            <a:r>
              <a:rPr lang="en-US" dirty="0" err="1" smtClean="0"/>
              <a:t>implemeting</a:t>
            </a:r>
            <a:r>
              <a:rPr lang="en-US" dirty="0" smtClean="0"/>
              <a:t> the </a:t>
            </a:r>
            <a:r>
              <a:rPr lang="en-US" dirty="0" err="1" smtClean="0"/>
              <a:t>iterable</a:t>
            </a:r>
            <a:r>
              <a:rPr lang="en-US" dirty="0" smtClean="0"/>
              <a:t> protocol!</a:t>
            </a:r>
          </a:p>
        </p:txBody>
      </p:sp>
    </p:spTree>
    <p:extLst>
      <p:ext uri="{BB962C8B-B14F-4D97-AF65-F5344CB8AC3E}">
        <p14:creationId xmlns:p14="http://schemas.microsoft.com/office/powerpoint/2010/main" val="3640983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 more about the magic of generators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97600" y="2568863"/>
            <a:ext cx="4775200" cy="3098800"/>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2873663"/>
            <a:ext cx="4597400" cy="2489200"/>
          </a:xfrm>
          <a:prstGeom prst="rect">
            <a:avLst/>
          </a:prstGeom>
        </p:spPr>
      </p:pic>
      <p:sp>
        <p:nvSpPr>
          <p:cNvPr id="8" name="TextBox 7"/>
          <p:cNvSpPr txBox="1"/>
          <p:nvPr/>
        </p:nvSpPr>
        <p:spPr>
          <a:xfrm>
            <a:off x="1848260" y="6064826"/>
            <a:ext cx="8647880" cy="369332"/>
          </a:xfrm>
          <a:prstGeom prst="rect">
            <a:avLst/>
          </a:prstGeom>
          <a:noFill/>
        </p:spPr>
        <p:txBody>
          <a:bodyPr wrap="none" rtlCol="0">
            <a:spAutoFit/>
          </a:bodyPr>
          <a:lstStyle/>
          <a:p>
            <a:r>
              <a:rPr lang="en-US" dirty="0" smtClean="0"/>
              <a:t>(or just wait to hear about the upcoming </a:t>
            </a:r>
            <a:r>
              <a:rPr lang="en-US" dirty="0" err="1" smtClean="0"/>
              <a:t>async</a:t>
            </a:r>
            <a:r>
              <a:rPr lang="en-US" dirty="0" smtClean="0"/>
              <a:t>/await in ES7, but that’s for another talk)</a:t>
            </a:r>
            <a:endParaRPr lang="en-US" dirty="0"/>
          </a:p>
        </p:txBody>
      </p:sp>
    </p:spTree>
    <p:extLst>
      <p:ext uri="{BB962C8B-B14F-4D97-AF65-F5344CB8AC3E}">
        <p14:creationId xmlns:p14="http://schemas.microsoft.com/office/powerpoint/2010/main" val="20782317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new</a:t>
            </a:r>
            <a:endParaRPr lang="en-US" dirty="0"/>
          </a:p>
        </p:txBody>
      </p:sp>
      <p:sp>
        <p:nvSpPr>
          <p:cNvPr id="6" name="Rounded Rectangle 5"/>
          <p:cNvSpPr/>
          <p:nvPr/>
        </p:nvSpPr>
        <p:spPr>
          <a:xfrm>
            <a:off x="2182458" y="3485701"/>
            <a:ext cx="2119256" cy="1118796"/>
          </a:xfrm>
          <a:prstGeom prst="roundRect">
            <a:avLst/>
          </a:prstGeom>
          <a:solidFill>
            <a:schemeClr val="accent1"/>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Promises</a:t>
            </a:r>
            <a:endParaRPr lang="en-US" dirty="0"/>
          </a:p>
        </p:txBody>
      </p:sp>
      <p:sp>
        <p:nvSpPr>
          <p:cNvPr id="11" name="Rounded Rectangle 10"/>
          <p:cNvSpPr/>
          <p:nvPr/>
        </p:nvSpPr>
        <p:spPr>
          <a:xfrm>
            <a:off x="8042686" y="1806162"/>
            <a:ext cx="2119256" cy="1118796"/>
          </a:xfrm>
          <a:prstGeom prst="roundRect">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Iterators</a:t>
            </a:r>
            <a:endParaRPr lang="en-US" dirty="0"/>
          </a:p>
        </p:txBody>
      </p:sp>
      <p:sp>
        <p:nvSpPr>
          <p:cNvPr id="12" name="Rounded Rectangle 11"/>
          <p:cNvSpPr/>
          <p:nvPr/>
        </p:nvSpPr>
        <p:spPr>
          <a:xfrm>
            <a:off x="5112572" y="1806162"/>
            <a:ext cx="2119256" cy="1118796"/>
          </a:xfrm>
          <a:prstGeom prst="roundRect">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Libraries</a:t>
            </a:r>
            <a:endParaRPr lang="en-US" dirty="0"/>
          </a:p>
        </p:txBody>
      </p:sp>
      <p:sp>
        <p:nvSpPr>
          <p:cNvPr id="13" name="Rounded Rectangle 12"/>
          <p:cNvSpPr/>
          <p:nvPr/>
        </p:nvSpPr>
        <p:spPr>
          <a:xfrm>
            <a:off x="2182458" y="1806162"/>
            <a:ext cx="2119256" cy="1118796"/>
          </a:xfrm>
          <a:prstGeom prst="roundRect">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Syntax</a:t>
            </a:r>
            <a:endParaRPr lang="en-US" dirty="0"/>
          </a:p>
        </p:txBody>
      </p:sp>
    </p:spTree>
    <p:extLst>
      <p:ext uri="{BB962C8B-B14F-4D97-AF65-F5344CB8AC3E}">
        <p14:creationId xmlns:p14="http://schemas.microsoft.com/office/powerpoint/2010/main" val="7872082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1"/>
            <a:ext cx="9601200" cy="796636"/>
          </a:xfrm>
        </p:spPr>
        <p:txBody>
          <a:bodyPr/>
          <a:lstStyle/>
          <a:p>
            <a:r>
              <a:rPr lang="en-US" dirty="0" smtClean="0"/>
              <a:t>Promises</a:t>
            </a:r>
            <a:endParaRPr lang="en-US" dirty="0"/>
          </a:p>
        </p:txBody>
      </p:sp>
      <p:sp>
        <p:nvSpPr>
          <p:cNvPr id="3" name="Content Placeholder 2"/>
          <p:cNvSpPr>
            <a:spLocks noGrp="1"/>
          </p:cNvSpPr>
          <p:nvPr>
            <p:ph idx="1"/>
          </p:nvPr>
        </p:nvSpPr>
        <p:spPr>
          <a:xfrm>
            <a:off x="1371600" y="1911927"/>
            <a:ext cx="9601200" cy="4384963"/>
          </a:xfrm>
        </p:spPr>
        <p:txBody>
          <a:bodyPr>
            <a:normAutofit lnSpcReduction="10000"/>
          </a:bodyPr>
          <a:lstStyle/>
          <a:p>
            <a:r>
              <a:rPr lang="en-US" dirty="0"/>
              <a:t>The </a:t>
            </a:r>
            <a:r>
              <a:rPr lang="en-US" b="1" dirty="0"/>
              <a:t>Promise</a:t>
            </a:r>
            <a:r>
              <a:rPr lang="en-US" dirty="0"/>
              <a:t> object is used for deferred and asynchronous computations. A Promise represents an operation that hasn't completed yet, but is expected in the future</a:t>
            </a:r>
            <a:r>
              <a:rPr lang="en-US" dirty="0" smtClean="0"/>
              <a:t>.</a:t>
            </a:r>
          </a:p>
          <a:p>
            <a:endParaRPr lang="en-US" dirty="0" smtClean="0"/>
          </a:p>
          <a:p>
            <a:r>
              <a:rPr lang="en-US" dirty="0" err="1" smtClean="0"/>
              <a:t>Promise.resolve</a:t>
            </a:r>
            <a:r>
              <a:rPr lang="en-US" dirty="0" smtClean="0"/>
              <a:t>(value)</a:t>
            </a:r>
          </a:p>
          <a:p>
            <a:r>
              <a:rPr lang="en-US" dirty="0" err="1" smtClean="0"/>
              <a:t>Promise.reject</a:t>
            </a:r>
            <a:r>
              <a:rPr lang="en-US" dirty="0" smtClean="0"/>
              <a:t>(reason)</a:t>
            </a:r>
          </a:p>
          <a:p>
            <a:r>
              <a:rPr lang="en-US" dirty="0" err="1" smtClean="0"/>
              <a:t>Promise.race</a:t>
            </a:r>
            <a:r>
              <a:rPr lang="en-US" dirty="0" smtClean="0"/>
              <a:t>(</a:t>
            </a:r>
            <a:r>
              <a:rPr lang="en-US" dirty="0" err="1" smtClean="0"/>
              <a:t>iterable</a:t>
            </a:r>
            <a:r>
              <a:rPr lang="en-US" dirty="0" smtClean="0"/>
              <a:t>)</a:t>
            </a:r>
          </a:p>
          <a:p>
            <a:r>
              <a:rPr lang="en-US" dirty="0" err="1" smtClean="0"/>
              <a:t>Promise.all</a:t>
            </a:r>
            <a:r>
              <a:rPr lang="en-US" dirty="0" smtClean="0"/>
              <a:t>(</a:t>
            </a:r>
            <a:r>
              <a:rPr lang="en-US" dirty="0" err="1" smtClean="0"/>
              <a:t>iterable</a:t>
            </a:r>
            <a:r>
              <a:rPr lang="en-US" dirty="0" smtClean="0"/>
              <a:t>)</a:t>
            </a:r>
          </a:p>
          <a:p>
            <a:endParaRPr lang="en-US" dirty="0" smtClean="0"/>
          </a:p>
          <a:p>
            <a:r>
              <a:rPr lang="en-US" dirty="0" err="1" smtClean="0"/>
              <a:t>Promise.prototype.then</a:t>
            </a:r>
            <a:r>
              <a:rPr lang="en-US" dirty="0" smtClean="0"/>
              <a:t>(</a:t>
            </a:r>
            <a:r>
              <a:rPr lang="en-US" dirty="0" err="1" smtClean="0"/>
              <a:t>onFulfilled</a:t>
            </a:r>
            <a:r>
              <a:rPr lang="en-US" dirty="0" smtClean="0"/>
              <a:t>, </a:t>
            </a:r>
            <a:r>
              <a:rPr lang="en-US" dirty="0" err="1" smtClean="0"/>
              <a:t>onRejected</a:t>
            </a:r>
            <a:r>
              <a:rPr lang="en-US" dirty="0" smtClean="0"/>
              <a:t>)</a:t>
            </a:r>
          </a:p>
          <a:p>
            <a:r>
              <a:rPr lang="en-US" dirty="0" err="1" smtClean="0"/>
              <a:t>Promise.prototype.catch</a:t>
            </a:r>
            <a:r>
              <a:rPr lang="en-US" dirty="0" smtClean="0"/>
              <a:t>(</a:t>
            </a:r>
            <a:r>
              <a:rPr lang="en-US" dirty="0" err="1" smtClean="0"/>
              <a:t>onRejected</a:t>
            </a:r>
            <a:r>
              <a:rPr lang="en-US" dirty="0" smtClean="0"/>
              <a:t>)</a:t>
            </a:r>
            <a:endParaRPr lang="en-US" dirty="0"/>
          </a:p>
        </p:txBody>
      </p:sp>
    </p:spTree>
    <p:extLst>
      <p:ext uri="{BB962C8B-B14F-4D97-AF65-F5344CB8AC3E}">
        <p14:creationId xmlns:p14="http://schemas.microsoft.com/office/powerpoint/2010/main" val="4841206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Promises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6700" y="2357055"/>
            <a:ext cx="6731000" cy="3302000"/>
          </a:xfrm>
        </p:spPr>
      </p:pic>
    </p:spTree>
    <p:extLst>
      <p:ext uri="{BB962C8B-B14F-4D97-AF65-F5344CB8AC3E}">
        <p14:creationId xmlns:p14="http://schemas.microsoft.com/office/powerpoint/2010/main" val="19170609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Promises – do you miss $q’s </a:t>
            </a:r>
            <a:r>
              <a:rPr lang="en-US" dirty="0" err="1" smtClean="0"/>
              <a:t>deffered</a:t>
            </a:r>
            <a:r>
              <a:rPr lang="en-US" dirty="0" smtClean="0"/>
              <a:t>?</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08683" y="2286000"/>
            <a:ext cx="6927033" cy="3581400"/>
          </a:xfrm>
          <a:prstGeom prst="rect">
            <a:avLst/>
          </a:prstGeom>
        </p:spPr>
      </p:pic>
    </p:spTree>
    <p:extLst>
      <p:ext uri="{BB962C8B-B14F-4D97-AF65-F5344CB8AC3E}">
        <p14:creationId xmlns:p14="http://schemas.microsoft.com/office/powerpoint/2010/main" val="5133646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3496235" y="5069541"/>
            <a:ext cx="8350623" cy="1331259"/>
          </a:xfrm>
          <a:prstGeom prst="roundRect">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smtClean="0"/>
              <a:t>Out </a:t>
            </a:r>
            <a:r>
              <a:rPr lang="en-US" smtClean="0"/>
              <a:t>of scope</a:t>
            </a:r>
            <a:endParaRPr lang="en-US"/>
          </a:p>
        </p:txBody>
      </p:sp>
      <p:sp>
        <p:nvSpPr>
          <p:cNvPr id="2" name="Title 1"/>
          <p:cNvSpPr>
            <a:spLocks noGrp="1"/>
          </p:cNvSpPr>
          <p:nvPr>
            <p:ph type="title"/>
          </p:nvPr>
        </p:nvSpPr>
        <p:spPr/>
        <p:txBody>
          <a:bodyPr/>
          <a:lstStyle/>
          <a:p>
            <a:r>
              <a:rPr lang="en-US" dirty="0" smtClean="0"/>
              <a:t>What’s new</a:t>
            </a:r>
            <a:endParaRPr lang="en-US" dirty="0"/>
          </a:p>
        </p:txBody>
      </p:sp>
      <p:sp>
        <p:nvSpPr>
          <p:cNvPr id="6" name="Rounded Rectangle 5"/>
          <p:cNvSpPr/>
          <p:nvPr/>
        </p:nvSpPr>
        <p:spPr>
          <a:xfrm>
            <a:off x="2182458" y="3485701"/>
            <a:ext cx="2119256" cy="1118796"/>
          </a:xfrm>
          <a:prstGeom prst="roundRect">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Promises</a:t>
            </a:r>
            <a:endParaRPr lang="en-US" dirty="0"/>
          </a:p>
        </p:txBody>
      </p:sp>
      <p:sp>
        <p:nvSpPr>
          <p:cNvPr id="7" name="Rounded Rectangle 6"/>
          <p:cNvSpPr/>
          <p:nvPr/>
        </p:nvSpPr>
        <p:spPr>
          <a:xfrm>
            <a:off x="3648187" y="5165240"/>
            <a:ext cx="2119256" cy="11187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Reflect API</a:t>
            </a:r>
            <a:endParaRPr lang="en-US" dirty="0"/>
          </a:p>
        </p:txBody>
      </p:sp>
      <p:sp>
        <p:nvSpPr>
          <p:cNvPr id="8" name="Rounded Rectangle 7"/>
          <p:cNvSpPr/>
          <p:nvPr/>
        </p:nvSpPr>
        <p:spPr>
          <a:xfrm>
            <a:off x="5112572" y="3485701"/>
            <a:ext cx="2119256" cy="1118796"/>
          </a:xfrm>
          <a:prstGeom prst="roundRect">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Classes</a:t>
            </a:r>
            <a:endParaRPr lang="en-US" dirty="0"/>
          </a:p>
        </p:txBody>
      </p:sp>
      <p:sp>
        <p:nvSpPr>
          <p:cNvPr id="9" name="Rounded Rectangle 8"/>
          <p:cNvSpPr/>
          <p:nvPr/>
        </p:nvSpPr>
        <p:spPr>
          <a:xfrm>
            <a:off x="8042686" y="3485701"/>
            <a:ext cx="2119256" cy="1118796"/>
          </a:xfrm>
          <a:prstGeom prst="roundRect">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Modules</a:t>
            </a:r>
            <a:endParaRPr lang="en-US" dirty="0"/>
          </a:p>
        </p:txBody>
      </p:sp>
      <p:sp>
        <p:nvSpPr>
          <p:cNvPr id="10" name="Rounded Rectangle 9"/>
          <p:cNvSpPr/>
          <p:nvPr/>
        </p:nvSpPr>
        <p:spPr>
          <a:xfrm>
            <a:off x="6557234" y="5165240"/>
            <a:ext cx="2119256" cy="11187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Proxies</a:t>
            </a:r>
            <a:endParaRPr lang="en-US" dirty="0"/>
          </a:p>
        </p:txBody>
      </p:sp>
      <p:sp>
        <p:nvSpPr>
          <p:cNvPr id="11" name="Rounded Rectangle 10"/>
          <p:cNvSpPr/>
          <p:nvPr/>
        </p:nvSpPr>
        <p:spPr>
          <a:xfrm>
            <a:off x="8042686" y="1806162"/>
            <a:ext cx="2119256" cy="1118796"/>
          </a:xfrm>
          <a:prstGeom prst="roundRect">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Iterators</a:t>
            </a:r>
            <a:endParaRPr lang="en-US" dirty="0"/>
          </a:p>
        </p:txBody>
      </p:sp>
      <p:sp>
        <p:nvSpPr>
          <p:cNvPr id="12" name="Rounded Rectangle 11"/>
          <p:cNvSpPr/>
          <p:nvPr/>
        </p:nvSpPr>
        <p:spPr>
          <a:xfrm>
            <a:off x="5112572" y="1806162"/>
            <a:ext cx="2119256" cy="1118796"/>
          </a:xfrm>
          <a:prstGeom prst="roundRect">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Libraries</a:t>
            </a:r>
            <a:endParaRPr lang="en-US" dirty="0"/>
          </a:p>
        </p:txBody>
      </p:sp>
      <p:sp>
        <p:nvSpPr>
          <p:cNvPr id="13" name="Rounded Rectangle 12"/>
          <p:cNvSpPr/>
          <p:nvPr/>
        </p:nvSpPr>
        <p:spPr>
          <a:xfrm>
            <a:off x="2182458" y="1806162"/>
            <a:ext cx="2119256" cy="1118796"/>
          </a:xfrm>
          <a:prstGeom prst="roundRect">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Syntax</a:t>
            </a:r>
            <a:endParaRPr lang="en-US" dirty="0"/>
          </a:p>
        </p:txBody>
      </p:sp>
      <p:sp>
        <p:nvSpPr>
          <p:cNvPr id="15" name="Rounded Rectangle 14"/>
          <p:cNvSpPr/>
          <p:nvPr/>
        </p:nvSpPr>
        <p:spPr>
          <a:xfrm>
            <a:off x="2562520" y="4825803"/>
            <a:ext cx="1648691" cy="678873"/>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Advanced</a:t>
            </a:r>
            <a:endParaRPr lang="en-US" dirty="0">
              <a:solidFill>
                <a:schemeClr val="tx1"/>
              </a:solidFill>
            </a:endParaRPr>
          </a:p>
        </p:txBody>
      </p:sp>
      <p:sp>
        <p:nvSpPr>
          <p:cNvPr id="16" name="Rounded Rectangle 15"/>
          <p:cNvSpPr/>
          <p:nvPr/>
        </p:nvSpPr>
        <p:spPr>
          <a:xfrm>
            <a:off x="5555998" y="4777954"/>
            <a:ext cx="1648691" cy="678873"/>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Advanced</a:t>
            </a:r>
            <a:endParaRPr lang="en-US" dirty="0">
              <a:solidFill>
                <a:schemeClr val="tx1"/>
              </a:solidFill>
            </a:endParaRPr>
          </a:p>
        </p:txBody>
      </p:sp>
    </p:spTree>
    <p:extLst>
      <p:ext uri="{BB962C8B-B14F-4D97-AF65-F5344CB8AC3E}">
        <p14:creationId xmlns:p14="http://schemas.microsoft.com/office/powerpoint/2010/main" val="2845622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new</a:t>
            </a:r>
            <a:endParaRPr lang="en-US" dirty="0"/>
          </a:p>
        </p:txBody>
      </p:sp>
      <p:sp>
        <p:nvSpPr>
          <p:cNvPr id="6" name="Rounded Rectangle 5"/>
          <p:cNvSpPr/>
          <p:nvPr/>
        </p:nvSpPr>
        <p:spPr>
          <a:xfrm>
            <a:off x="2182458" y="3485701"/>
            <a:ext cx="2119256" cy="1118796"/>
          </a:xfrm>
          <a:prstGeom prst="roundRect">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Promises</a:t>
            </a:r>
            <a:endParaRPr lang="en-US" dirty="0"/>
          </a:p>
        </p:txBody>
      </p:sp>
      <p:sp>
        <p:nvSpPr>
          <p:cNvPr id="8" name="Rounded Rectangle 7"/>
          <p:cNvSpPr/>
          <p:nvPr/>
        </p:nvSpPr>
        <p:spPr>
          <a:xfrm>
            <a:off x="5112572" y="3485701"/>
            <a:ext cx="2119256" cy="1118796"/>
          </a:xfrm>
          <a:prstGeom prst="roundRect">
            <a:avLst/>
          </a:prstGeom>
          <a:solidFill>
            <a:schemeClr val="accent1"/>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Classes</a:t>
            </a:r>
            <a:endParaRPr lang="en-US" dirty="0"/>
          </a:p>
        </p:txBody>
      </p:sp>
      <p:sp>
        <p:nvSpPr>
          <p:cNvPr id="11" name="Rounded Rectangle 10"/>
          <p:cNvSpPr/>
          <p:nvPr/>
        </p:nvSpPr>
        <p:spPr>
          <a:xfrm>
            <a:off x="8042686" y="1806162"/>
            <a:ext cx="2119256" cy="1118796"/>
          </a:xfrm>
          <a:prstGeom prst="roundRect">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Iterators</a:t>
            </a:r>
            <a:endParaRPr lang="en-US" dirty="0"/>
          </a:p>
        </p:txBody>
      </p:sp>
      <p:sp>
        <p:nvSpPr>
          <p:cNvPr id="12" name="Rounded Rectangle 11"/>
          <p:cNvSpPr/>
          <p:nvPr/>
        </p:nvSpPr>
        <p:spPr>
          <a:xfrm>
            <a:off x="5112572" y="1806162"/>
            <a:ext cx="2119256" cy="1118796"/>
          </a:xfrm>
          <a:prstGeom prst="roundRect">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Libraries</a:t>
            </a:r>
            <a:endParaRPr lang="en-US" dirty="0"/>
          </a:p>
        </p:txBody>
      </p:sp>
      <p:sp>
        <p:nvSpPr>
          <p:cNvPr id="13" name="Rounded Rectangle 12"/>
          <p:cNvSpPr/>
          <p:nvPr/>
        </p:nvSpPr>
        <p:spPr>
          <a:xfrm>
            <a:off x="2182458" y="1806162"/>
            <a:ext cx="2119256" cy="1118796"/>
          </a:xfrm>
          <a:prstGeom prst="roundRect">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Syntax</a:t>
            </a:r>
            <a:endParaRPr lang="en-US" dirty="0"/>
          </a:p>
        </p:txBody>
      </p:sp>
    </p:spTree>
    <p:extLst>
      <p:ext uri="{BB962C8B-B14F-4D97-AF65-F5344CB8AC3E}">
        <p14:creationId xmlns:p14="http://schemas.microsoft.com/office/powerpoint/2010/main" val="21105670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 properties &amp; methods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3035300"/>
            <a:ext cx="4572000" cy="19939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037" y="2768600"/>
            <a:ext cx="5334000" cy="2527300"/>
          </a:xfrm>
          <a:prstGeom prst="rect">
            <a:avLst/>
          </a:prstGeom>
        </p:spPr>
      </p:pic>
    </p:spTree>
    <p:extLst>
      <p:ext uri="{BB962C8B-B14F-4D97-AF65-F5344CB8AC3E}">
        <p14:creationId xmlns:p14="http://schemas.microsoft.com/office/powerpoint/2010/main" val="9962509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 get &amp; set methods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247" y="1525732"/>
            <a:ext cx="7136244" cy="346486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5925" y="3713019"/>
            <a:ext cx="6779057" cy="2978150"/>
          </a:xfrm>
          <a:prstGeom prst="rect">
            <a:avLst/>
          </a:prstGeom>
        </p:spPr>
      </p:pic>
    </p:spTree>
    <p:extLst>
      <p:ext uri="{BB962C8B-B14F-4D97-AF65-F5344CB8AC3E}">
        <p14:creationId xmlns:p14="http://schemas.microsoft.com/office/powerpoint/2010/main" val="4996979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 static methods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165350"/>
            <a:ext cx="4648200" cy="30099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1958975"/>
            <a:ext cx="5486400" cy="3429000"/>
          </a:xfrm>
          <a:prstGeom prst="rect">
            <a:avLst/>
          </a:prstGeom>
        </p:spPr>
      </p:pic>
    </p:spTree>
    <p:extLst>
      <p:ext uri="{BB962C8B-B14F-4D97-AF65-F5344CB8AC3E}">
        <p14:creationId xmlns:p14="http://schemas.microsoft.com/office/powerpoint/2010/main" val="19210378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 inheritance</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8175" y="2632364"/>
            <a:ext cx="4500118" cy="298854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948" y="1634836"/>
            <a:ext cx="4179405" cy="4987636"/>
          </a:xfrm>
          <a:prstGeom prst="rect">
            <a:avLst/>
          </a:prstGeom>
        </p:spPr>
      </p:pic>
    </p:spTree>
    <p:extLst>
      <p:ext uri="{BB962C8B-B14F-4D97-AF65-F5344CB8AC3E}">
        <p14:creationId xmlns:p14="http://schemas.microsoft.com/office/powerpoint/2010/main" val="159651252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new</a:t>
            </a:r>
            <a:endParaRPr lang="en-US" dirty="0"/>
          </a:p>
        </p:txBody>
      </p:sp>
      <p:sp>
        <p:nvSpPr>
          <p:cNvPr id="6" name="Rounded Rectangle 5"/>
          <p:cNvSpPr/>
          <p:nvPr/>
        </p:nvSpPr>
        <p:spPr>
          <a:xfrm>
            <a:off x="2182458" y="3485701"/>
            <a:ext cx="2119256" cy="1118796"/>
          </a:xfrm>
          <a:prstGeom prst="roundRect">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Promises</a:t>
            </a:r>
            <a:endParaRPr lang="en-US" dirty="0"/>
          </a:p>
        </p:txBody>
      </p:sp>
      <p:sp>
        <p:nvSpPr>
          <p:cNvPr id="8" name="Rounded Rectangle 7"/>
          <p:cNvSpPr/>
          <p:nvPr/>
        </p:nvSpPr>
        <p:spPr>
          <a:xfrm>
            <a:off x="5112572" y="3485701"/>
            <a:ext cx="2119256" cy="1118796"/>
          </a:xfrm>
          <a:prstGeom prst="roundRect">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Classes</a:t>
            </a:r>
            <a:endParaRPr lang="en-US" dirty="0"/>
          </a:p>
        </p:txBody>
      </p:sp>
      <p:sp>
        <p:nvSpPr>
          <p:cNvPr id="11" name="Rounded Rectangle 10"/>
          <p:cNvSpPr/>
          <p:nvPr/>
        </p:nvSpPr>
        <p:spPr>
          <a:xfrm>
            <a:off x="8042686" y="1806162"/>
            <a:ext cx="2119256" cy="1118796"/>
          </a:xfrm>
          <a:prstGeom prst="roundRect">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Iterators</a:t>
            </a:r>
            <a:endParaRPr lang="en-US" dirty="0"/>
          </a:p>
        </p:txBody>
      </p:sp>
      <p:sp>
        <p:nvSpPr>
          <p:cNvPr id="12" name="Rounded Rectangle 11"/>
          <p:cNvSpPr/>
          <p:nvPr/>
        </p:nvSpPr>
        <p:spPr>
          <a:xfrm>
            <a:off x="5112572" y="1806162"/>
            <a:ext cx="2119256" cy="1118796"/>
          </a:xfrm>
          <a:prstGeom prst="roundRect">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Libraries</a:t>
            </a:r>
            <a:endParaRPr lang="en-US" dirty="0"/>
          </a:p>
        </p:txBody>
      </p:sp>
      <p:sp>
        <p:nvSpPr>
          <p:cNvPr id="13" name="Rounded Rectangle 12"/>
          <p:cNvSpPr/>
          <p:nvPr/>
        </p:nvSpPr>
        <p:spPr>
          <a:xfrm>
            <a:off x="2182458" y="1806162"/>
            <a:ext cx="2119256" cy="1118796"/>
          </a:xfrm>
          <a:prstGeom prst="roundRect">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Syntax</a:t>
            </a:r>
            <a:endParaRPr lang="en-US" dirty="0"/>
          </a:p>
        </p:txBody>
      </p:sp>
      <p:sp>
        <p:nvSpPr>
          <p:cNvPr id="9" name="Rounded Rectangle 8"/>
          <p:cNvSpPr/>
          <p:nvPr/>
        </p:nvSpPr>
        <p:spPr>
          <a:xfrm>
            <a:off x="8042686" y="3485701"/>
            <a:ext cx="2119256" cy="11187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Modules</a:t>
            </a:r>
            <a:endParaRPr lang="en-US" dirty="0"/>
          </a:p>
        </p:txBody>
      </p:sp>
    </p:spTree>
    <p:extLst>
      <p:ext uri="{BB962C8B-B14F-4D97-AF65-F5344CB8AC3E}">
        <p14:creationId xmlns:p14="http://schemas.microsoft.com/office/powerpoint/2010/main" val="2293589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378" y="1530246"/>
            <a:ext cx="3655292" cy="301024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918" y="1530246"/>
            <a:ext cx="4076730" cy="301417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0048" y="4768272"/>
            <a:ext cx="8102600" cy="1714500"/>
          </a:xfrm>
          <a:prstGeom prst="rect">
            <a:avLst/>
          </a:prstGeom>
        </p:spPr>
      </p:pic>
    </p:spTree>
    <p:extLst>
      <p:ext uri="{BB962C8B-B14F-4D97-AF65-F5344CB8AC3E}">
        <p14:creationId xmlns:p14="http://schemas.microsoft.com/office/powerpoint/2010/main" val="150897364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3496235" y="5069541"/>
            <a:ext cx="8350623" cy="1331259"/>
          </a:xfrm>
          <a:prstGeom prst="roundRect">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smtClean="0"/>
              <a:t>Out </a:t>
            </a:r>
            <a:r>
              <a:rPr lang="en-US" smtClean="0"/>
              <a:t>of scope</a:t>
            </a:r>
            <a:endParaRPr lang="en-US"/>
          </a:p>
        </p:txBody>
      </p:sp>
      <p:sp>
        <p:nvSpPr>
          <p:cNvPr id="2" name="Title 1"/>
          <p:cNvSpPr>
            <a:spLocks noGrp="1"/>
          </p:cNvSpPr>
          <p:nvPr>
            <p:ph type="title"/>
          </p:nvPr>
        </p:nvSpPr>
        <p:spPr/>
        <p:txBody>
          <a:bodyPr/>
          <a:lstStyle/>
          <a:p>
            <a:r>
              <a:rPr lang="en-US" dirty="0" smtClean="0"/>
              <a:t>What’s new</a:t>
            </a:r>
            <a:endParaRPr lang="en-US" dirty="0"/>
          </a:p>
        </p:txBody>
      </p:sp>
      <p:sp>
        <p:nvSpPr>
          <p:cNvPr id="6" name="Rounded Rectangle 5"/>
          <p:cNvSpPr/>
          <p:nvPr/>
        </p:nvSpPr>
        <p:spPr>
          <a:xfrm>
            <a:off x="2182458" y="3485701"/>
            <a:ext cx="2119256" cy="1118796"/>
          </a:xfrm>
          <a:prstGeom prst="roundRect">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Promises</a:t>
            </a:r>
            <a:endParaRPr lang="en-US" dirty="0"/>
          </a:p>
        </p:txBody>
      </p:sp>
      <p:sp>
        <p:nvSpPr>
          <p:cNvPr id="7" name="Rounded Rectangle 6"/>
          <p:cNvSpPr/>
          <p:nvPr/>
        </p:nvSpPr>
        <p:spPr>
          <a:xfrm>
            <a:off x="3648187" y="5165240"/>
            <a:ext cx="2119256" cy="11187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Reflect API</a:t>
            </a:r>
            <a:endParaRPr lang="en-US" dirty="0"/>
          </a:p>
        </p:txBody>
      </p:sp>
      <p:sp>
        <p:nvSpPr>
          <p:cNvPr id="8" name="Rounded Rectangle 7"/>
          <p:cNvSpPr/>
          <p:nvPr/>
        </p:nvSpPr>
        <p:spPr>
          <a:xfrm>
            <a:off x="5112572" y="3485701"/>
            <a:ext cx="2119256" cy="1118796"/>
          </a:xfrm>
          <a:prstGeom prst="roundRect">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Classes</a:t>
            </a:r>
            <a:endParaRPr lang="en-US" dirty="0"/>
          </a:p>
        </p:txBody>
      </p:sp>
      <p:sp>
        <p:nvSpPr>
          <p:cNvPr id="9" name="Rounded Rectangle 8"/>
          <p:cNvSpPr/>
          <p:nvPr/>
        </p:nvSpPr>
        <p:spPr>
          <a:xfrm>
            <a:off x="8042686" y="3485701"/>
            <a:ext cx="2119256" cy="1118796"/>
          </a:xfrm>
          <a:prstGeom prst="roundRect">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Modules</a:t>
            </a:r>
            <a:endParaRPr lang="en-US" dirty="0"/>
          </a:p>
        </p:txBody>
      </p:sp>
      <p:sp>
        <p:nvSpPr>
          <p:cNvPr id="10" name="Rounded Rectangle 9"/>
          <p:cNvSpPr/>
          <p:nvPr/>
        </p:nvSpPr>
        <p:spPr>
          <a:xfrm>
            <a:off x="6557234" y="5165240"/>
            <a:ext cx="2119256" cy="11187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Proxies</a:t>
            </a:r>
            <a:endParaRPr lang="en-US" dirty="0"/>
          </a:p>
        </p:txBody>
      </p:sp>
      <p:sp>
        <p:nvSpPr>
          <p:cNvPr id="11" name="Rounded Rectangle 10"/>
          <p:cNvSpPr/>
          <p:nvPr/>
        </p:nvSpPr>
        <p:spPr>
          <a:xfrm>
            <a:off x="8042686" y="1806162"/>
            <a:ext cx="2119256" cy="1118796"/>
          </a:xfrm>
          <a:prstGeom prst="roundRect">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Iterators</a:t>
            </a:r>
            <a:endParaRPr lang="en-US" dirty="0"/>
          </a:p>
        </p:txBody>
      </p:sp>
      <p:sp>
        <p:nvSpPr>
          <p:cNvPr id="12" name="Rounded Rectangle 11"/>
          <p:cNvSpPr/>
          <p:nvPr/>
        </p:nvSpPr>
        <p:spPr>
          <a:xfrm>
            <a:off x="5112572" y="1806162"/>
            <a:ext cx="2119256" cy="1118796"/>
          </a:xfrm>
          <a:prstGeom prst="roundRect">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Libraries</a:t>
            </a:r>
            <a:endParaRPr lang="en-US" dirty="0"/>
          </a:p>
        </p:txBody>
      </p:sp>
      <p:sp>
        <p:nvSpPr>
          <p:cNvPr id="13" name="Rounded Rectangle 12"/>
          <p:cNvSpPr/>
          <p:nvPr/>
        </p:nvSpPr>
        <p:spPr>
          <a:xfrm>
            <a:off x="2182458" y="1806162"/>
            <a:ext cx="2119256" cy="1118796"/>
          </a:xfrm>
          <a:prstGeom prst="roundRect">
            <a:avLst/>
          </a:prstGeom>
          <a:solidFill>
            <a:schemeClr val="accent1">
              <a:alpha val="50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Syntax</a:t>
            </a:r>
            <a:endParaRPr lang="en-US" dirty="0"/>
          </a:p>
        </p:txBody>
      </p:sp>
    </p:spTree>
    <p:extLst>
      <p:ext uri="{BB962C8B-B14F-4D97-AF65-F5344CB8AC3E}">
        <p14:creationId xmlns:p14="http://schemas.microsoft.com/office/powerpoint/2010/main" val="2640693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9148575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3" name="Content Placeholder 2"/>
          <p:cNvSpPr>
            <a:spLocks noGrp="1"/>
          </p:cNvSpPr>
          <p:nvPr>
            <p:ph idx="1"/>
          </p:nvPr>
        </p:nvSpPr>
        <p:spPr/>
        <p:txBody>
          <a:bodyPr/>
          <a:lstStyle/>
          <a:p>
            <a:r>
              <a:rPr lang="en-US" dirty="0" smtClean="0"/>
              <a:t>Send questions to </a:t>
            </a:r>
            <a:r>
              <a:rPr lang="en-US" dirty="0" smtClean="0">
                <a:hlinkClick r:id="rId2"/>
              </a:rPr>
              <a:t>andre.duarte@blip.pt</a:t>
            </a:r>
            <a:endParaRPr lang="en-US" dirty="0" smtClean="0"/>
          </a:p>
          <a:p>
            <a:r>
              <a:rPr lang="en-US" dirty="0"/>
              <a:t>o</a:t>
            </a:r>
            <a:r>
              <a:rPr lang="en-US" dirty="0" smtClean="0"/>
              <a:t>r </a:t>
            </a:r>
            <a:r>
              <a:rPr lang="en-US" dirty="0" smtClean="0">
                <a:hlinkClick r:id="rId3"/>
              </a:rPr>
              <a:t>@</a:t>
            </a:r>
            <a:r>
              <a:rPr lang="en-US" dirty="0" err="1" smtClean="0">
                <a:hlinkClick r:id="rId3"/>
              </a:rPr>
              <a:t>onemanclapping</a:t>
            </a:r>
            <a:endParaRPr lang="en-US" dirty="0" smtClean="0"/>
          </a:p>
          <a:p>
            <a:r>
              <a:rPr lang="en-US" dirty="0" smtClean="0"/>
              <a:t>or just get up and ask!</a:t>
            </a:r>
          </a:p>
          <a:p>
            <a:endParaRPr lang="en-US" dirty="0"/>
          </a:p>
          <a:p>
            <a:r>
              <a:rPr lang="en-US" dirty="0" smtClean="0"/>
              <a:t>Slides available at http://</a:t>
            </a:r>
            <a:r>
              <a:rPr lang="en-US" dirty="0" err="1" smtClean="0"/>
              <a:t>andreduarte.info</a:t>
            </a:r>
            <a:endParaRPr lang="en-US" dirty="0"/>
          </a:p>
        </p:txBody>
      </p:sp>
    </p:spTree>
    <p:extLst>
      <p:ext uri="{BB962C8B-B14F-4D97-AF65-F5344CB8AC3E}">
        <p14:creationId xmlns:p14="http://schemas.microsoft.com/office/powerpoint/2010/main" val="138949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new</a:t>
            </a:r>
            <a:endParaRPr lang="en-US" dirty="0"/>
          </a:p>
        </p:txBody>
      </p:sp>
      <p:sp>
        <p:nvSpPr>
          <p:cNvPr id="15" name="Rounded Rectangle 14"/>
          <p:cNvSpPr/>
          <p:nvPr/>
        </p:nvSpPr>
        <p:spPr>
          <a:xfrm>
            <a:off x="2182458" y="1806162"/>
            <a:ext cx="2119256" cy="11187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Syntax</a:t>
            </a:r>
            <a:endParaRPr lang="en-US" dirty="0"/>
          </a:p>
        </p:txBody>
      </p:sp>
    </p:spTree>
    <p:extLst>
      <p:ext uri="{BB962C8B-B14F-4D97-AF65-F5344CB8AC3E}">
        <p14:creationId xmlns:p14="http://schemas.microsoft.com/office/powerpoint/2010/main" val="14174959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 let keyword</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220" y="2378363"/>
            <a:ext cx="4052788" cy="376612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9067" y="2378363"/>
            <a:ext cx="5993836" cy="3766127"/>
          </a:xfrm>
          <a:prstGeom prst="rect">
            <a:avLst/>
          </a:prstGeom>
        </p:spPr>
      </p:pic>
    </p:spTree>
    <p:extLst>
      <p:ext uri="{BB962C8B-B14F-4D97-AF65-F5344CB8AC3E}">
        <p14:creationId xmlns:p14="http://schemas.microsoft.com/office/powerpoint/2010/main" val="15048387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 – </a:t>
            </a:r>
            <a:r>
              <a:rPr lang="en-US" dirty="0" err="1" smtClean="0"/>
              <a:t>const</a:t>
            </a:r>
            <a:r>
              <a:rPr lang="en-US" dirty="0" smtClean="0"/>
              <a:t> keyword</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718" y="2178050"/>
            <a:ext cx="3657600" cy="5715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6692" y="2171700"/>
            <a:ext cx="7207675" cy="448425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1718" y="3156527"/>
            <a:ext cx="3657600" cy="905256"/>
          </a:xfrm>
          <a:prstGeom prst="rect">
            <a:avLst/>
          </a:prstGeom>
        </p:spPr>
      </p:pic>
    </p:spTree>
    <p:extLst>
      <p:ext uri="{BB962C8B-B14F-4D97-AF65-F5344CB8AC3E}">
        <p14:creationId xmlns:p14="http://schemas.microsoft.com/office/powerpoint/2010/main" val="2912470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371600" y="685800"/>
            <a:ext cx="9601200" cy="1485900"/>
          </a:xfrm>
        </p:spPr>
        <p:txBody>
          <a:bodyPr/>
          <a:lstStyle/>
          <a:p>
            <a:r>
              <a:rPr lang="en-US" dirty="0" smtClean="0"/>
              <a:t>Syntax – </a:t>
            </a:r>
            <a:r>
              <a:rPr lang="en-US" dirty="0" err="1" smtClean="0"/>
              <a:t>const</a:t>
            </a:r>
            <a:r>
              <a:rPr lang="en-US" dirty="0" smtClean="0"/>
              <a:t> keyword</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400" y="2171700"/>
            <a:ext cx="6197600" cy="3327400"/>
          </a:xfrm>
          <a:prstGeom prst="rect">
            <a:avLst/>
          </a:prstGeom>
        </p:spPr>
      </p:pic>
      <p:sp>
        <p:nvSpPr>
          <p:cNvPr id="7" name="TextBox 6"/>
          <p:cNvSpPr txBox="1"/>
          <p:nvPr/>
        </p:nvSpPr>
        <p:spPr>
          <a:xfrm>
            <a:off x="4897582" y="5832764"/>
            <a:ext cx="2549236" cy="369332"/>
          </a:xfrm>
          <a:prstGeom prst="rect">
            <a:avLst/>
          </a:prstGeom>
          <a:noFill/>
        </p:spPr>
        <p:txBody>
          <a:bodyPr wrap="square" rtlCol="0">
            <a:spAutoFit/>
          </a:bodyPr>
          <a:lstStyle/>
          <a:p>
            <a:pPr algn="ctr"/>
            <a:r>
              <a:rPr lang="en-US" b="1" dirty="0"/>
              <a:t>c</a:t>
            </a:r>
            <a:r>
              <a:rPr lang="en-US" b="1" dirty="0" smtClean="0"/>
              <a:t>onstant !== immutable</a:t>
            </a:r>
            <a:endParaRPr lang="en-US" b="1" dirty="0"/>
          </a:p>
        </p:txBody>
      </p:sp>
    </p:spTree>
    <p:extLst>
      <p:ext uri="{BB962C8B-B14F-4D97-AF65-F5344CB8AC3E}">
        <p14:creationId xmlns:p14="http://schemas.microsoft.com/office/powerpoint/2010/main" val="686722705"/>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45305</TotalTime>
  <Words>1585</Words>
  <Application>Microsoft Macintosh PowerPoint</Application>
  <PresentationFormat>Widescreen</PresentationFormat>
  <Paragraphs>272</Paragraphs>
  <Slides>59</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59</vt:i4>
      </vt:variant>
    </vt:vector>
  </HeadingPairs>
  <TitlesOfParts>
    <vt:vector size="62" baseType="lpstr">
      <vt:lpstr>Calibri</vt:lpstr>
      <vt:lpstr>Franklin Gothic Book</vt:lpstr>
      <vt:lpstr>Crop</vt:lpstr>
      <vt:lpstr>ES 2015</vt:lpstr>
      <vt:lpstr>I can’t make presentations</vt:lpstr>
      <vt:lpstr>ECMAScript versions</vt:lpstr>
      <vt:lpstr>Where can you use ES 2015? (April 2016)</vt:lpstr>
      <vt:lpstr>What’s new</vt:lpstr>
      <vt:lpstr>What’s new</vt:lpstr>
      <vt:lpstr>Syntax – let keyword</vt:lpstr>
      <vt:lpstr>Syntax – const keyword</vt:lpstr>
      <vt:lpstr>Syntax – const keyword</vt:lpstr>
      <vt:lpstr>Syntax – default parameters</vt:lpstr>
      <vt:lpstr>Syntax – spread operator…</vt:lpstr>
      <vt:lpstr>Syntax – rest parameter…</vt:lpstr>
      <vt:lpstr>Syntax – array destructuring assignment</vt:lpstr>
      <vt:lpstr>Syntax – object destructuring assignment</vt:lpstr>
      <vt:lpstr>Syntax – object destructuring assignment</vt:lpstr>
      <vt:lpstr>Syntax – enhanced object literals</vt:lpstr>
      <vt:lpstr>Syntax – arrow functions</vt:lpstr>
      <vt:lpstr>Syntax – arrow functions</vt:lpstr>
      <vt:lpstr>Syntax – arrow functions (this)</vt:lpstr>
      <vt:lpstr>Syntax – arrow functions (this)</vt:lpstr>
      <vt:lpstr>What’s new</vt:lpstr>
      <vt:lpstr>Library – Numbers</vt:lpstr>
      <vt:lpstr>Library – Strings</vt:lpstr>
      <vt:lpstr>Library – Template Strings</vt:lpstr>
      <vt:lpstr>Library – Template Strings (multiline)</vt:lpstr>
      <vt:lpstr>Library – Template Strings (expressions)</vt:lpstr>
      <vt:lpstr>Library – Arrays </vt:lpstr>
      <vt:lpstr>Library – Collections </vt:lpstr>
      <vt:lpstr>Library – Collections </vt:lpstr>
      <vt:lpstr>Library – Collections </vt:lpstr>
      <vt:lpstr>Library – Collections </vt:lpstr>
      <vt:lpstr>Library – Object </vt:lpstr>
      <vt:lpstr>Library – Object </vt:lpstr>
      <vt:lpstr>Library – Object </vt:lpstr>
      <vt:lpstr>What’s new</vt:lpstr>
      <vt:lpstr>Iterators – Symbols </vt:lpstr>
      <vt:lpstr>Iterators – Symbols</vt:lpstr>
      <vt:lpstr>Iterators – Well-known Symbols</vt:lpstr>
      <vt:lpstr>Iterators – The iterator protocol</vt:lpstr>
      <vt:lpstr>Iterators – The iterable protocol</vt:lpstr>
      <vt:lpstr>Generators – The iterator factory</vt:lpstr>
      <vt:lpstr>Generators – The iterator factory</vt:lpstr>
      <vt:lpstr>Generators – The iterator factory</vt:lpstr>
      <vt:lpstr>Generators – The iterator factory</vt:lpstr>
      <vt:lpstr>Learn more about the magic of generators</vt:lpstr>
      <vt:lpstr>What’s new</vt:lpstr>
      <vt:lpstr>Promises</vt:lpstr>
      <vt:lpstr>Promises</vt:lpstr>
      <vt:lpstr>Promises – do you miss $q’s deffered?</vt:lpstr>
      <vt:lpstr>What’s new</vt:lpstr>
      <vt:lpstr>Classes – properties &amp; methods</vt:lpstr>
      <vt:lpstr>Classes – get &amp; set methods</vt:lpstr>
      <vt:lpstr>Classes – static methods</vt:lpstr>
      <vt:lpstr>Classes – inheritance</vt:lpstr>
      <vt:lpstr>What’s new</vt:lpstr>
      <vt:lpstr>Modules</vt:lpstr>
      <vt:lpstr>What’s new</vt:lpstr>
      <vt:lpstr>PowerPoint Presentation</vt:lpstr>
      <vt:lpstr>Thanks!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EcMAscript 2015</dc:title>
  <dc:creator>Andre Duarte</dc:creator>
  <cp:lastModifiedBy>Microsoft Office User</cp:lastModifiedBy>
  <cp:revision>108</cp:revision>
  <cp:lastPrinted>2016-04-06T00:02:06Z</cp:lastPrinted>
  <dcterms:created xsi:type="dcterms:W3CDTF">2015-10-23T18:19:51Z</dcterms:created>
  <dcterms:modified xsi:type="dcterms:W3CDTF">2016-04-06T00:39:12Z</dcterms:modified>
</cp:coreProperties>
</file>